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4" r:id="rId1"/>
  </p:sldMasterIdLst>
  <p:notesMasterIdLst>
    <p:notesMasterId r:id="rId25"/>
  </p:notesMasterIdLst>
  <p:sldIdLst>
    <p:sldId id="329" r:id="rId2"/>
    <p:sldId id="331" r:id="rId3"/>
    <p:sldId id="332" r:id="rId4"/>
    <p:sldId id="330" r:id="rId5"/>
    <p:sldId id="310" r:id="rId6"/>
    <p:sldId id="333" r:id="rId7"/>
    <p:sldId id="334" r:id="rId8"/>
    <p:sldId id="265" r:id="rId9"/>
    <p:sldId id="317" r:id="rId10"/>
    <p:sldId id="319" r:id="rId11"/>
    <p:sldId id="335" r:id="rId12"/>
    <p:sldId id="320" r:id="rId13"/>
    <p:sldId id="326" r:id="rId14"/>
    <p:sldId id="321" r:id="rId15"/>
    <p:sldId id="322" r:id="rId16"/>
    <p:sldId id="336" r:id="rId17"/>
    <p:sldId id="327" r:id="rId18"/>
    <p:sldId id="337" r:id="rId19"/>
    <p:sldId id="338" r:id="rId20"/>
    <p:sldId id="339" r:id="rId21"/>
    <p:sldId id="340" r:id="rId22"/>
    <p:sldId id="341" r:id="rId23"/>
    <p:sldId id="325" r:id="rId24"/>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p:scale>
          <a:sx n="80" d="100"/>
          <a:sy n="80" d="100"/>
        </p:scale>
        <p:origin x="-1110" y="-3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t>02.12.2020</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7"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25039" y="3341715"/>
            <a:ext cx="7543800" cy="857250"/>
          </a:xfrm>
        </p:spPr>
        <p:txBody>
          <a:bodyPr lIns="91440" rIns="91440">
            <a:normAutofit/>
          </a:bodyPr>
          <a:lstStyle>
            <a:lvl1pPr marL="0" indent="0" algn="l">
              <a:buNone/>
              <a:defRPr sz="1800" cap="all" spc="151" baseline="0">
                <a:solidFill>
                  <a:schemeClr val="tx2"/>
                </a:solidFill>
                <a:latin typeface="+mj-lt"/>
              </a:defRPr>
            </a:lvl1pPr>
            <a:lvl2pPr marL="342891" indent="0" algn="ctr">
              <a:buNone/>
              <a:defRPr sz="1800"/>
            </a:lvl2pPr>
            <a:lvl3pPr marL="685783" indent="0" algn="ctr">
              <a:buNone/>
              <a:defRPr sz="1800"/>
            </a:lvl3pPr>
            <a:lvl4pPr marL="1028674" indent="0" algn="ctr">
              <a:buNone/>
              <a:defRPr sz="1500"/>
            </a:lvl4pPr>
            <a:lvl5pPr marL="1371566" indent="0" algn="ctr">
              <a:buNone/>
              <a:defRPr sz="1500"/>
            </a:lvl5pPr>
            <a:lvl6pPr marL="1714457" indent="0" algn="ctr">
              <a:buNone/>
              <a:defRPr sz="1500"/>
            </a:lvl6pPr>
            <a:lvl7pPr marL="2057349" indent="0" algn="ctr">
              <a:buNone/>
              <a:defRPr sz="1500"/>
            </a:lvl7pPr>
            <a:lvl8pPr marL="2400240" indent="0" algn="ctr">
              <a:buNone/>
              <a:defRPr sz="1500"/>
            </a:lvl8pPr>
            <a:lvl9pPr marL="2743131" indent="0" algn="ctr">
              <a:buNone/>
              <a:defRPr sz="15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E4E308E1-4D4C-454A-80C0-04C61484E74D}" type="datetime1">
              <a:rPr lang="tr-TR" smtClean="0">
                <a:solidFill>
                  <a:srgbClr val="DBF5F9">
                    <a:shade val="90000"/>
                  </a:srgbClr>
                </a:solidFill>
              </a:rPr>
              <a:t>02.12.2020</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r>
              <a:rPr lang="tr-TR" smtClean="0">
                <a:solidFill>
                  <a:srgbClr val="DBF5F9">
                    <a:shade val="90000"/>
                  </a:srgbClr>
                </a:solidFill>
              </a:rPr>
              <a:t>www.rehberlikservisim.com</a:t>
            </a:r>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314388B5-6070-4BB2-B185-B9A7C8A0A0B9}" type="slidenum">
              <a:rPr lang="tr-TR" smtClean="0">
                <a:solidFill>
                  <a:srgbClr val="DBF5F9">
                    <a:shade val="90000"/>
                  </a:srgbClr>
                </a:solidFill>
              </a:rPr>
              <a:pPr/>
              <a:t>‹#›</a:t>
            </a:fld>
            <a:endParaRPr lang="tr-TR">
              <a:solidFill>
                <a:srgbClr val="DBF5F9">
                  <a:shade val="90000"/>
                </a:srgbClr>
              </a:solidFill>
            </a:endParaRP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69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790A3ED-124D-4DEC-8106-411D93862698}" type="datetime1">
              <a:rPr lang="tr-TR" smtClean="0">
                <a:solidFill>
                  <a:srgbClr val="04617B">
                    <a:shade val="90000"/>
                  </a:srgbClr>
                </a:solidFill>
              </a:rPr>
              <a:t>02.12.2020</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66899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311084"/>
            <a:ext cx="1971675" cy="4318066"/>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1" y="311085"/>
            <a:ext cx="5800725" cy="4318067"/>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7EAD6DA-75EC-4744-8060-518C7DF1209F}" type="datetime1">
              <a:rPr lang="tr-TR" smtClean="0">
                <a:solidFill>
                  <a:srgbClr val="04617B">
                    <a:shade val="90000"/>
                  </a:srgbClr>
                </a:solidFill>
              </a:rPr>
              <a:t>02.12.2020</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84697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48BCFB8-1694-49A1-A7CC-721CAC914D5E}" type="datetime1">
              <a:rPr lang="tr-TR" smtClean="0">
                <a:solidFill>
                  <a:srgbClr val="04617B">
                    <a:shade val="90000"/>
                  </a:srgbClr>
                </a:solidFill>
              </a:rPr>
              <a:t>02.12.2020</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31630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1" baseline="0">
                <a:solidFill>
                  <a:schemeClr val="tx2"/>
                </a:solidFill>
                <a:latin typeface="+mj-lt"/>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098B830-2DCF-438B-80A1-5AF2DD8547E4}" type="datetime1">
              <a:rPr lang="tr-TR" smtClean="0">
                <a:solidFill>
                  <a:srgbClr val="DBF5F9">
                    <a:shade val="90000"/>
                  </a:srgbClr>
                </a:solidFill>
              </a:rPr>
              <a:t>02.12.2020</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r>
              <a:rPr lang="tr-TR" smtClean="0">
                <a:solidFill>
                  <a:srgbClr val="DBF5F9">
                    <a:shade val="90000"/>
                  </a:srgbClr>
                </a:solidFill>
              </a:rPr>
              <a:t>www.rehberlikservisim.com</a:t>
            </a:r>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314388B5-6070-4BB2-B185-B9A7C8A0A0B9}" type="slidenum">
              <a:rPr lang="tr-TR" smtClean="0">
                <a:solidFill>
                  <a:srgbClr val="DBF5F9">
                    <a:shade val="90000"/>
                  </a:srgbClr>
                </a:solidFill>
              </a:rPr>
              <a:pPr/>
              <a:t>‹#›</a:t>
            </a:fld>
            <a:endParaRPr lang="tr-TR">
              <a:solidFill>
                <a:srgbClr val="DBF5F9">
                  <a:shade val="90000"/>
                </a:srgbClr>
              </a:solidFill>
            </a:endParaRP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41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A877FA0-8282-4864-A07D-142B6A9CB615}" type="datetime1">
              <a:rPr lang="tr-TR" smtClean="0">
                <a:solidFill>
                  <a:srgbClr val="04617B">
                    <a:shade val="90000"/>
                  </a:srgbClr>
                </a:solidFill>
              </a:rPr>
              <a:t>02.12.2020</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94807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822960" y="1936751"/>
            <a:ext cx="3703320" cy="253365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3440" y="1936751"/>
            <a:ext cx="3703320" cy="253365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C22D57B-5619-48FE-A78E-F532EBD2C730}" type="datetime1">
              <a:rPr lang="tr-TR" smtClean="0">
                <a:solidFill>
                  <a:srgbClr val="04617B">
                    <a:shade val="90000"/>
                  </a:srgbClr>
                </a:solidFill>
              </a:rPr>
              <a:t>02.12.2020</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79289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C2BCC21-1874-4EF4-BDAD-AB41CFDAD618}" type="datetime1">
              <a:rPr lang="tr-TR" smtClean="0">
                <a:solidFill>
                  <a:srgbClr val="04617B">
                    <a:shade val="90000"/>
                  </a:srgbClr>
                </a:solidFill>
              </a:rPr>
              <a:t>02.12.2020</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80040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D53DC37-9EBC-40B7-A89E-236A6FBABDA5}" type="datetime1">
              <a:rPr lang="tr-TR" smtClean="0">
                <a:solidFill>
                  <a:srgbClr val="04617B">
                    <a:shade val="90000"/>
                  </a:srgbClr>
                </a:solidFill>
              </a:rPr>
              <a:t>02.12.2020</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7679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4"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4" y="0"/>
            <a:ext cx="4800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1" y="445769"/>
            <a:ext cx="2400300" cy="1714500"/>
          </a:xfrm>
        </p:spPr>
        <p:txBody>
          <a:bodyPr anchor="b">
            <a:normAutofit/>
          </a:bodyPr>
          <a:lstStyle>
            <a:lvl1pPr>
              <a:defRPr sz="27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3600451" y="548640"/>
            <a:ext cx="4869180" cy="394335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42901" y="2194560"/>
            <a:ext cx="2400300" cy="2534343"/>
          </a:xfrm>
        </p:spPr>
        <p:txBody>
          <a:bodyPr lIns="91440" rIns="91440">
            <a:normAutofit/>
          </a:bodyPr>
          <a:lstStyle>
            <a:lvl1pPr marL="0" indent="0">
              <a:buNone/>
              <a:defRPr sz="1125">
                <a:solidFill>
                  <a:srgbClr val="FFFFFF"/>
                </a:solidFill>
              </a:defRPr>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a:xfrm>
            <a:off x="349135" y="4844839"/>
            <a:ext cx="1963883" cy="273844"/>
          </a:xfrm>
        </p:spPr>
        <p:txBody>
          <a:bodyPr/>
          <a:lstStyle>
            <a:lvl1pPr algn="l">
              <a:defRPr/>
            </a:lvl1pPr>
          </a:lstStyle>
          <a:p>
            <a:fld id="{7A2AE9E1-1080-4663-96BE-15BB856D1472}" type="datetime1">
              <a:rPr lang="tr-TR" smtClean="0">
                <a:solidFill>
                  <a:srgbClr val="04617B">
                    <a:shade val="90000"/>
                  </a:srgbClr>
                </a:solidFill>
              </a:rPr>
              <a:t>02.12.2020</a:t>
            </a:fld>
            <a:endParaRPr lang="tr-TR">
              <a:solidFill>
                <a:srgbClr val="04617B">
                  <a:shade val="90000"/>
                </a:srgbClr>
              </a:solidFill>
            </a:endParaRPr>
          </a:p>
        </p:txBody>
      </p:sp>
      <p:sp>
        <p:nvSpPr>
          <p:cNvPr id="6" name="Footer Placeholder 5"/>
          <p:cNvSpPr>
            <a:spLocks noGrp="1"/>
          </p:cNvSpPr>
          <p:nvPr>
            <p:ph type="ftr" sz="quarter" idx="11"/>
          </p:nvPr>
        </p:nvSpPr>
        <p:spPr>
          <a:xfrm>
            <a:off x="3600450" y="4844839"/>
            <a:ext cx="3486151" cy="273844"/>
          </a:xfrm>
        </p:spPr>
        <p:txBody>
          <a:bodyPr/>
          <a:lstStyle>
            <a:lvl1pPr algn="l">
              <a:defRPr>
                <a:solidFill>
                  <a:schemeClr val="tx2"/>
                </a:solidFill>
              </a:defRPr>
            </a:lvl1p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51423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1"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1" y="3806190"/>
            <a:ext cx="7584948" cy="617220"/>
          </a:xfrm>
        </p:spPr>
        <p:txBody>
          <a:bodyPr lIns="91440" tIns="0" rIns="91440" bIns="0" anchor="b">
            <a:noAutofit/>
          </a:bodyPr>
          <a:lstStyle>
            <a:lvl1pPr>
              <a:defRPr sz="27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2" y="2"/>
            <a:ext cx="9143989" cy="3686307"/>
          </a:xfrm>
          <a:blipFill>
            <a:blip r:embed="rId2"/>
            <a:stretch>
              <a:fillRect/>
            </a:stretch>
          </a:blipFill>
        </p:spPr>
        <p:txBody>
          <a:bodyPr lIns="457200" tIns="457200" anchor="t"/>
          <a:lstStyle>
            <a:lvl1pPr marL="0" indent="0">
              <a:buNone/>
              <a:defRPr sz="2400">
                <a:solidFill>
                  <a:schemeClr val="bg1"/>
                </a:solidFill>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22961" y="4430267"/>
            <a:ext cx="7584948" cy="445770"/>
          </a:xfrm>
        </p:spPr>
        <p:txBody>
          <a:bodyPr lIns="91440" tIns="0" rIns="91440" bIns="0">
            <a:normAutofit/>
          </a:bodyPr>
          <a:lstStyle>
            <a:lvl1pPr marL="0" indent="0">
              <a:spcBef>
                <a:spcPts val="0"/>
              </a:spcBef>
              <a:spcAft>
                <a:spcPts val="451"/>
              </a:spcAft>
              <a:buNone/>
              <a:defRPr sz="1125">
                <a:solidFill>
                  <a:srgbClr val="FFFFFF"/>
                </a:solidFill>
              </a:defRPr>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628396D-2590-43DE-8BA8-2759E3558056}" type="datetime1">
              <a:rPr lang="tr-TR" smtClean="0">
                <a:solidFill>
                  <a:srgbClr val="04617B">
                    <a:shade val="90000"/>
                  </a:srgbClr>
                </a:solidFill>
              </a:rPr>
              <a:t>02.12.2020</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611066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4750739"/>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60F6FB99-E324-43C7-9113-C93604CE3D66}" type="datetime1">
              <a:rPr lang="tr-TR" smtClean="0"/>
              <a:t>02.12.2020</a:t>
            </a:fld>
            <a:endParaRPr lang="tr-TR"/>
          </a:p>
        </p:txBody>
      </p:sp>
      <p:sp>
        <p:nvSpPr>
          <p:cNvPr id="5" name="Footer Placeholder 4"/>
          <p:cNvSpPr>
            <a:spLocks noGrp="1"/>
          </p:cNvSpPr>
          <p:nvPr>
            <p:ph type="ftr" sz="quarter" idx="3"/>
          </p:nvPr>
        </p:nvSpPr>
        <p:spPr>
          <a:xfrm>
            <a:off x="2764641"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r>
              <a:rPr lang="tr-TR" smtClean="0"/>
              <a:t>www.rehberlikservisim.com</a:t>
            </a:r>
            <a:endParaRPr lang="tr-TR"/>
          </a:p>
        </p:txBody>
      </p:sp>
      <p:sp>
        <p:nvSpPr>
          <p:cNvPr id="6" name="Slide Number Placeholder 5"/>
          <p:cNvSpPr>
            <a:spLocks noGrp="1"/>
          </p:cNvSpPr>
          <p:nvPr>
            <p:ph type="sldNum" sz="quarter" idx="4"/>
          </p:nvPr>
        </p:nvSpPr>
        <p:spPr>
          <a:xfrm>
            <a:off x="7425345"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A9E12E18-8884-4BB9-8948-A832E9E47FF1}" type="slidenum">
              <a:rPr lang="tr-TR" smtClean="0"/>
              <a:pPr/>
              <a:t>‹#›</a:t>
            </a:fld>
            <a:endParaRPr lang="tr-TR"/>
          </a:p>
        </p:txBody>
      </p:sp>
      <p:cxnSp>
        <p:nvCxnSpPr>
          <p:cNvPr id="10" name="Straight Connector 9"/>
          <p:cNvCxnSpPr/>
          <p:nvPr/>
        </p:nvCxnSpPr>
        <p:spPr>
          <a:xfrm>
            <a:off x="895150"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5428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sldNum="0" hdr="0" dt="0"/>
  <p:txStyles>
    <p:titleStyle>
      <a:lvl1pPr algn="l" defTabSz="685783" rtl="0" eaLnBrk="1" latinLnBrk="0" hangingPunct="1">
        <a:lnSpc>
          <a:spcPct val="85000"/>
        </a:lnSpc>
        <a:spcBef>
          <a:spcPct val="0"/>
        </a:spcBef>
        <a:buNone/>
        <a:defRPr sz="3600" kern="1200" spc="-37" baseline="0">
          <a:solidFill>
            <a:schemeClr val="tx1">
              <a:lumMod val="75000"/>
              <a:lumOff val="25000"/>
            </a:schemeClr>
          </a:solidFill>
          <a:latin typeface="+mj-lt"/>
          <a:ea typeface="+mj-ea"/>
          <a:cs typeface="+mj-cs"/>
        </a:defRPr>
      </a:lvl1pPr>
    </p:titleStyle>
    <p:bodyStyle>
      <a:lvl1pPr marL="68578" indent="-68578" algn="l" defTabSz="685783" rtl="0" eaLnBrk="1" latinLnBrk="0" hangingPunct="1">
        <a:lnSpc>
          <a:spcPct val="90000"/>
        </a:lnSpc>
        <a:spcBef>
          <a:spcPts val="900"/>
        </a:spcBef>
        <a:spcAft>
          <a:spcPts val="151"/>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29" indent="-137157" algn="l" defTabSz="685783" rtl="0" eaLnBrk="1" latinLnBrk="0" hangingPunct="1">
        <a:lnSpc>
          <a:spcPct val="90000"/>
        </a:lnSpc>
        <a:spcBef>
          <a:spcPts val="151"/>
        </a:spcBef>
        <a:spcAft>
          <a:spcPts val="300"/>
        </a:spcAft>
        <a:buClr>
          <a:schemeClr val="accent1"/>
        </a:buClr>
        <a:buFont typeface="Calibri" pitchFamily="34" charset="0"/>
        <a:buChar char="◦"/>
        <a:defRPr sz="1351" kern="1200">
          <a:solidFill>
            <a:schemeClr val="tx1">
              <a:lumMod val="75000"/>
              <a:lumOff val="25000"/>
            </a:schemeClr>
          </a:solidFill>
          <a:latin typeface="+mn-lt"/>
          <a:ea typeface="+mn-ea"/>
          <a:cs typeface="+mn-cs"/>
        </a:defRPr>
      </a:lvl2pPr>
      <a:lvl3pPr marL="425185" indent="-137157" algn="l" defTabSz="685783" rtl="0" eaLnBrk="1" latinLnBrk="0" hangingPunct="1">
        <a:lnSpc>
          <a:spcPct val="90000"/>
        </a:lnSpc>
        <a:spcBef>
          <a:spcPts val="151"/>
        </a:spcBef>
        <a:spcAft>
          <a:spcPts val="300"/>
        </a:spcAft>
        <a:buClr>
          <a:schemeClr val="accent1"/>
        </a:buClr>
        <a:buFont typeface="Calibri" pitchFamily="34" charset="0"/>
        <a:buChar char="◦"/>
        <a:defRPr sz="1051" kern="1200">
          <a:solidFill>
            <a:schemeClr val="tx1">
              <a:lumMod val="75000"/>
              <a:lumOff val="25000"/>
            </a:schemeClr>
          </a:solidFill>
          <a:latin typeface="+mn-lt"/>
          <a:ea typeface="+mn-ea"/>
          <a:cs typeface="+mn-cs"/>
        </a:defRPr>
      </a:lvl3pPr>
      <a:lvl4pPr marL="562342" indent="-137157" algn="l" defTabSz="685783" rtl="0" eaLnBrk="1" latinLnBrk="0" hangingPunct="1">
        <a:lnSpc>
          <a:spcPct val="90000"/>
        </a:lnSpc>
        <a:spcBef>
          <a:spcPts val="151"/>
        </a:spcBef>
        <a:spcAft>
          <a:spcPts val="300"/>
        </a:spcAft>
        <a:buClr>
          <a:schemeClr val="accent1"/>
        </a:buClr>
        <a:buFont typeface="Calibri" pitchFamily="34" charset="0"/>
        <a:buChar char="◦"/>
        <a:defRPr sz="1051" kern="1200">
          <a:solidFill>
            <a:schemeClr val="tx1">
              <a:lumMod val="75000"/>
              <a:lumOff val="25000"/>
            </a:schemeClr>
          </a:solidFill>
          <a:latin typeface="+mn-lt"/>
          <a:ea typeface="+mn-ea"/>
          <a:cs typeface="+mn-cs"/>
        </a:defRPr>
      </a:lvl4pPr>
      <a:lvl5pPr marL="699499" indent="-137157" algn="l" defTabSz="685783" rtl="0" eaLnBrk="1" latinLnBrk="0" hangingPunct="1">
        <a:lnSpc>
          <a:spcPct val="90000"/>
        </a:lnSpc>
        <a:spcBef>
          <a:spcPts val="151"/>
        </a:spcBef>
        <a:spcAft>
          <a:spcPts val="300"/>
        </a:spcAft>
        <a:buClr>
          <a:schemeClr val="accent1"/>
        </a:buClr>
        <a:buFont typeface="Calibri" pitchFamily="34" charset="0"/>
        <a:buChar char="◦"/>
        <a:defRPr sz="1051" kern="1200">
          <a:solidFill>
            <a:schemeClr val="tx1">
              <a:lumMod val="75000"/>
              <a:lumOff val="25000"/>
            </a:schemeClr>
          </a:solidFill>
          <a:latin typeface="+mn-lt"/>
          <a:ea typeface="+mn-ea"/>
          <a:cs typeface="+mn-cs"/>
        </a:defRPr>
      </a:lvl5pPr>
      <a:lvl6pPr marL="824979" indent="-171446" algn="l" defTabSz="685783" rtl="0" eaLnBrk="1" latinLnBrk="0" hangingPunct="1">
        <a:lnSpc>
          <a:spcPct val="90000"/>
        </a:lnSpc>
        <a:spcBef>
          <a:spcPts val="151"/>
        </a:spcBef>
        <a:spcAft>
          <a:spcPts val="300"/>
        </a:spcAft>
        <a:buClr>
          <a:schemeClr val="accent1"/>
        </a:buClr>
        <a:buFont typeface="Calibri" pitchFamily="34" charset="0"/>
        <a:buChar char="◦"/>
        <a:defRPr sz="1051"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1"/>
        </a:spcBef>
        <a:spcAft>
          <a:spcPts val="300"/>
        </a:spcAft>
        <a:buClr>
          <a:schemeClr val="accent1"/>
        </a:buClr>
        <a:buFont typeface="Calibri" pitchFamily="34" charset="0"/>
        <a:buChar char="◦"/>
        <a:defRPr sz="1051"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1"/>
        </a:spcBef>
        <a:spcAft>
          <a:spcPts val="300"/>
        </a:spcAft>
        <a:buClr>
          <a:schemeClr val="accent1"/>
        </a:buClr>
        <a:buFont typeface="Calibri" pitchFamily="34" charset="0"/>
        <a:buChar char="◦"/>
        <a:defRPr sz="1051" kern="1200">
          <a:solidFill>
            <a:schemeClr val="tx1">
              <a:lumMod val="75000"/>
              <a:lumOff val="25000"/>
            </a:schemeClr>
          </a:solidFill>
          <a:latin typeface="+mn-lt"/>
          <a:ea typeface="+mn-ea"/>
          <a:cs typeface="+mn-cs"/>
        </a:defRPr>
      </a:lvl8pPr>
      <a:lvl9pPr marL="1274968" indent="-171446" algn="l" defTabSz="685783" rtl="0" eaLnBrk="1" latinLnBrk="0" hangingPunct="1">
        <a:lnSpc>
          <a:spcPct val="90000"/>
        </a:lnSpc>
        <a:spcBef>
          <a:spcPts val="151"/>
        </a:spcBef>
        <a:spcAft>
          <a:spcPts val="300"/>
        </a:spcAft>
        <a:buClr>
          <a:schemeClr val="accent1"/>
        </a:buClr>
        <a:buFont typeface="Calibri" pitchFamily="34" charset="0"/>
        <a:buChar char="◦"/>
        <a:defRPr sz="1051" kern="1200">
          <a:solidFill>
            <a:schemeClr val="tx1">
              <a:lumMod val="75000"/>
              <a:lumOff val="25000"/>
            </a:schemeClr>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685800" y="1203598"/>
            <a:ext cx="7772400" cy="1208713"/>
          </a:xfrm>
          <a:solidFill>
            <a:srgbClr val="002060"/>
          </a:solidFill>
        </p:spPr>
        <p:txBody>
          <a:bodyPr>
            <a:normAutofit fontScale="90000"/>
          </a:bodyPr>
          <a:lstStyle/>
          <a:p>
            <a:pPr algn="ctr"/>
            <a:r>
              <a:rPr lang="tr-TR" b="1" dirty="0" smtClean="0">
                <a:solidFill>
                  <a:schemeClr val="bg1"/>
                </a:solidFill>
                <a:latin typeface="Times New Roman" panose="02020603050405020304" pitchFamily="18" charset="0"/>
                <a:cs typeface="Times New Roman" panose="02020603050405020304" pitchFamily="18" charset="0"/>
              </a:rPr>
              <a:t> </a:t>
            </a:r>
            <a:r>
              <a:rPr lang="tr-TR" sz="4800" b="1" dirty="0" smtClean="0">
                <a:solidFill>
                  <a:schemeClr val="bg1"/>
                </a:solidFill>
                <a:latin typeface="Times New Roman" panose="02020603050405020304" pitchFamily="18" charset="0"/>
                <a:cs typeface="Times New Roman" panose="02020603050405020304" pitchFamily="18" charset="0"/>
              </a:rPr>
              <a:t>ETKİLİ ZAMAN YÖNETİMİ</a:t>
            </a:r>
            <a:endParaRPr lang="tr-TR" sz="4800" b="1" dirty="0">
              <a:solidFill>
                <a:schemeClr val="bg1"/>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403648" y="2427734"/>
            <a:ext cx="7088832" cy="1314450"/>
          </a:xfrm>
        </p:spPr>
        <p:txBody>
          <a:bodyPr/>
          <a:lstStyle/>
          <a:p>
            <a:pPr algn="r"/>
            <a:r>
              <a:rPr lang="tr-TR" sz="2400" dirty="0">
                <a:solidFill>
                  <a:schemeClr val="tx1"/>
                </a:solidFill>
                <a:latin typeface="Times New Roman" panose="02020603050405020304" pitchFamily="18" charset="0"/>
                <a:cs typeface="Times New Roman" panose="02020603050405020304" pitchFamily="18" charset="0"/>
              </a:rPr>
              <a:t>RECEP BALOĞLU</a:t>
            </a:r>
          </a:p>
          <a:p>
            <a:pPr algn="r"/>
            <a:r>
              <a:rPr lang="tr-TR" sz="2400" dirty="0">
                <a:solidFill>
                  <a:schemeClr val="tx1"/>
                </a:solidFill>
                <a:latin typeface="Times New Roman" panose="02020603050405020304" pitchFamily="18" charset="0"/>
                <a:cs typeface="Times New Roman" panose="02020603050405020304" pitchFamily="18" charset="0"/>
              </a:rPr>
              <a:t>PSİKOLOJİK DANIŞMAN</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36309"/>
            <a:ext cx="9144000" cy="607191"/>
          </a:xfrm>
          <a:prstGeom prst="rect">
            <a:avLst/>
          </a:prstGeom>
        </p:spPr>
      </p:pic>
    </p:spTree>
    <p:extLst>
      <p:ext uri="{BB962C8B-B14F-4D97-AF65-F5344CB8AC3E}">
        <p14:creationId xmlns:p14="http://schemas.microsoft.com/office/powerpoint/2010/main" val="53176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0" y="123478"/>
            <a:ext cx="912867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 KATEGORİ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467544" y="1275606"/>
            <a:ext cx="8352928" cy="3046988"/>
          </a:xfrm>
          <a:prstGeom prst="rect">
            <a:avLst/>
          </a:prstGeom>
        </p:spPr>
        <p:txBody>
          <a:bodyPr wrap="square">
            <a:spAutoFit/>
          </a:bodyPr>
          <a:lstStyle/>
          <a:p>
            <a:r>
              <a:rPr lang="tr-TR" sz="2400" dirty="0"/>
              <a:t>Zaman yönetimi konusunda yapılacaklar işler sırası en önemli konulardan birisidir. Eğer bir öncelik sıramız yoksa, işi yaparken dağılmamız, birçok işle aynı anda uğraşmak gibi verimsiz yöntemler kullanmamız ve gereksiz işlerle çok fazla vakit kaybetmemiz gibi sorunlar çıkabilir ortaya. </a:t>
            </a:r>
            <a:endParaRPr lang="tr-TR" sz="2400" dirty="0" smtClean="0"/>
          </a:p>
          <a:p>
            <a:endParaRPr lang="tr-TR" sz="2400" dirty="0" smtClean="0"/>
          </a:p>
          <a:p>
            <a:pPr algn="ctr"/>
            <a:r>
              <a:rPr lang="tr-TR" sz="2400" b="1" dirty="0" smtClean="0"/>
              <a:t>Eisenhower </a:t>
            </a:r>
            <a:r>
              <a:rPr lang="tr-TR" sz="2400" b="1" dirty="0"/>
              <a:t>Matrisi ile yapmayı düşündüğümüz işleri 4 kategoriye ayırıyoruz</a:t>
            </a:r>
            <a:r>
              <a:rPr lang="tr-TR" sz="2400" b="1" dirty="0" smtClean="0"/>
              <a:t>:</a:t>
            </a:r>
            <a:endParaRPr lang="tr-TR" sz="2400" b="1" dirty="0"/>
          </a:p>
        </p:txBody>
      </p:sp>
    </p:spTree>
    <p:extLst>
      <p:ext uri="{BB962C8B-B14F-4D97-AF65-F5344CB8AC3E}">
        <p14:creationId xmlns:p14="http://schemas.microsoft.com/office/powerpoint/2010/main" val="284224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619185"/>
            <a:ext cx="8496944" cy="4154984"/>
          </a:xfrm>
          <a:prstGeom prst="rect">
            <a:avLst/>
          </a:prstGeom>
        </p:spPr>
        <p:txBody>
          <a:bodyPr wrap="square">
            <a:spAutoFit/>
          </a:bodyPr>
          <a:lstStyle/>
          <a:p>
            <a:pPr lvl="0"/>
            <a:r>
              <a:rPr lang="tr-TR" sz="2400" b="1" dirty="0"/>
              <a:t>Acil – Önemli:</a:t>
            </a:r>
            <a:r>
              <a:rPr lang="tr-TR" sz="2400" dirty="0"/>
              <a:t> Öncelik sıramızın en başına gelmesi gereken işlerdir. Bu işleri hemen yapmalıyız.</a:t>
            </a:r>
          </a:p>
          <a:p>
            <a:pPr lvl="0"/>
            <a:r>
              <a:rPr lang="tr-TR" sz="2400" b="1" dirty="0"/>
              <a:t>Acil Değil – Önemli:</a:t>
            </a:r>
            <a:r>
              <a:rPr lang="tr-TR" sz="2400" dirty="0"/>
              <a:t> Geleceğinizde gerçek fark yaratan uzun vadeli planlarınızın olduğu, gerçekten kendi isteklerinizle belirlediğiniz bölge.</a:t>
            </a:r>
          </a:p>
          <a:p>
            <a:pPr lvl="0"/>
            <a:r>
              <a:rPr lang="tr-TR" sz="2400" b="1" dirty="0"/>
              <a:t>Önemli Değil -Acil:</a:t>
            </a:r>
            <a:r>
              <a:rPr lang="tr-TR" sz="2400" dirty="0"/>
              <a:t> Genelde gelen e-mailler, çalan telefonlar, iş yerinde başkalarının kendileri için sizden istedikleri </a:t>
            </a:r>
            <a:r>
              <a:rPr lang="tr-TR" sz="2400" dirty="0" err="1"/>
              <a:t>vs</a:t>
            </a:r>
            <a:r>
              <a:rPr lang="tr-TR" sz="2400" dirty="0"/>
              <a:t> buna girer. Eğer yapabiliyorsanız bu işleri başkasına devredin.</a:t>
            </a:r>
          </a:p>
          <a:p>
            <a:pPr lvl="0"/>
            <a:r>
              <a:rPr lang="tr-TR" sz="2400" b="1" dirty="0"/>
              <a:t>Önemli Değil-Acil Değil:</a:t>
            </a:r>
            <a:r>
              <a:rPr lang="tr-TR" sz="2400" dirty="0"/>
              <a:t> Yapsanız iyi olur ama yapmasanız da hayatınızda çok şey </a:t>
            </a:r>
            <a:r>
              <a:rPr lang="tr-TR" sz="2400" dirty="0" smtClean="0"/>
              <a:t>fark ettirmeyecek </a:t>
            </a:r>
            <a:r>
              <a:rPr lang="tr-TR" sz="2400" dirty="0"/>
              <a:t>işler. Daha önemli işlere vakit ayırmak istiyorsanız, bu tür işleri direkt elimine de edebilirsiniz.</a:t>
            </a:r>
          </a:p>
        </p:txBody>
      </p:sp>
    </p:spTree>
    <p:extLst>
      <p:ext uri="{BB962C8B-B14F-4D97-AF65-F5344CB8AC3E}">
        <p14:creationId xmlns:p14="http://schemas.microsoft.com/office/powerpoint/2010/main" val="24139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0" y="195486"/>
            <a:ext cx="9115328"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POMODORO TEKNİĞİ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467544" y="1347614"/>
            <a:ext cx="8208912" cy="3323987"/>
          </a:xfrm>
          <a:prstGeom prst="rect">
            <a:avLst/>
          </a:prstGeom>
        </p:spPr>
        <p:txBody>
          <a:bodyPr wrap="square">
            <a:spAutoFit/>
          </a:bodyPr>
          <a:lstStyle/>
          <a:p>
            <a:endParaRPr lang="tr-TR" dirty="0"/>
          </a:p>
          <a:p>
            <a:r>
              <a:rPr lang="tr-TR" sz="2400" dirty="0" smtClean="0"/>
              <a:t>1982 </a:t>
            </a:r>
            <a:r>
              <a:rPr lang="tr-TR" sz="2400" dirty="0"/>
              <a:t>yıllarında İtalya’da </a:t>
            </a:r>
            <a:r>
              <a:rPr lang="tr-TR" sz="2400" dirty="0" err="1"/>
              <a:t>Francesco</a:t>
            </a:r>
            <a:r>
              <a:rPr lang="tr-TR" sz="2400" dirty="0"/>
              <a:t> </a:t>
            </a:r>
            <a:r>
              <a:rPr lang="tr-TR" sz="2400" dirty="0" err="1"/>
              <a:t>Cirillo</a:t>
            </a:r>
            <a:r>
              <a:rPr lang="tr-TR" sz="2400" dirty="0"/>
              <a:t> adlı bir genç çalışmaya çok zaman ayırmasına rağmen beklediği başarıyı yakalayamamaktadır</a:t>
            </a:r>
            <a:r>
              <a:rPr lang="tr-TR" sz="2400" dirty="0" smtClean="0"/>
              <a:t>. Probleminin </a:t>
            </a:r>
            <a:r>
              <a:rPr lang="tr-TR" sz="2400" dirty="0"/>
              <a:t>zamanını doğru kullanamama olduğunu fark ettiği sırada mutfaktadır</a:t>
            </a:r>
            <a:r>
              <a:rPr lang="tr-TR" sz="2400" dirty="0" smtClean="0"/>
              <a:t>. O </a:t>
            </a:r>
            <a:r>
              <a:rPr lang="tr-TR" sz="2400" dirty="0"/>
              <a:t>sırada gözüne çarpan domates şeklindeki mutfak zamanlayıcısına gözü takılır ve kendi zaman yönetimini oluşturmaya başlar. </a:t>
            </a:r>
            <a:r>
              <a:rPr lang="tr-TR" sz="2400" dirty="0" smtClean="0"/>
              <a:t>İtalyanca ’da </a:t>
            </a:r>
            <a:r>
              <a:rPr lang="tr-TR" sz="2400" b="1" dirty="0"/>
              <a:t>domates</a:t>
            </a:r>
            <a:r>
              <a:rPr lang="tr-TR" sz="2400" dirty="0"/>
              <a:t> anlamına gelen ve günümüzde de çokça kişinin kullandığı </a:t>
            </a:r>
            <a:r>
              <a:rPr lang="tr-TR" sz="2400" dirty="0" err="1"/>
              <a:t>Pomodoro</a:t>
            </a:r>
            <a:r>
              <a:rPr lang="tr-TR" sz="2400" dirty="0"/>
              <a:t> T</a:t>
            </a:r>
            <a:r>
              <a:rPr lang="tr-TR" sz="2400" dirty="0" smtClean="0"/>
              <a:t>ekniğini </a:t>
            </a:r>
            <a:r>
              <a:rPr lang="tr-TR" sz="2400" dirty="0"/>
              <a:t>sabırla geliştirir. </a:t>
            </a:r>
          </a:p>
        </p:txBody>
      </p:sp>
    </p:spTree>
    <p:extLst>
      <p:ext uri="{BB962C8B-B14F-4D97-AF65-F5344CB8AC3E}">
        <p14:creationId xmlns:p14="http://schemas.microsoft.com/office/powerpoint/2010/main" val="138275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t>NASIL BİR YÖNTEM?</a:t>
            </a:r>
            <a:endParaRPr lang="tr-TR" sz="2800" b="1" dirty="0"/>
          </a:p>
        </p:txBody>
      </p:sp>
      <p:sp>
        <p:nvSpPr>
          <p:cNvPr id="3" name="Dikdörtgen 2"/>
          <p:cNvSpPr/>
          <p:nvPr/>
        </p:nvSpPr>
        <p:spPr>
          <a:xfrm>
            <a:off x="539552" y="1347614"/>
            <a:ext cx="8064896" cy="2954655"/>
          </a:xfrm>
          <a:prstGeom prst="rect">
            <a:avLst/>
          </a:prstGeom>
        </p:spPr>
        <p:txBody>
          <a:bodyPr wrap="square">
            <a:spAutoFit/>
          </a:bodyPr>
          <a:lstStyle/>
          <a:p>
            <a:endParaRPr lang="tr-TR" dirty="0"/>
          </a:p>
          <a:p>
            <a:pPr marL="457200" indent="-457200">
              <a:buFont typeface="+mj-lt"/>
              <a:buAutoNum type="arabicPeriod"/>
            </a:pPr>
            <a:r>
              <a:rPr lang="tr-TR" sz="2400" b="1" dirty="0" err="1" smtClean="0"/>
              <a:t>Pomodoro</a:t>
            </a:r>
            <a:r>
              <a:rPr lang="tr-TR" sz="2400" dirty="0" smtClean="0"/>
              <a:t> </a:t>
            </a:r>
            <a:r>
              <a:rPr lang="tr-TR" sz="2400" dirty="0"/>
              <a:t>yönteminde 25 dakikalık kısa süreli çalışma seanslarını 5 dakikalık küçük molalar takip eder</a:t>
            </a:r>
            <a:r>
              <a:rPr lang="tr-TR" sz="2400" dirty="0" smtClean="0"/>
              <a:t>.</a:t>
            </a:r>
          </a:p>
          <a:p>
            <a:pPr marL="457200" indent="-457200">
              <a:buFont typeface="+mj-lt"/>
              <a:buAutoNum type="arabicPeriod"/>
            </a:pPr>
            <a:endParaRPr lang="tr-TR" sz="2400" dirty="0" smtClean="0"/>
          </a:p>
          <a:p>
            <a:pPr marL="457200" indent="-457200">
              <a:buFont typeface="+mj-lt"/>
              <a:buAutoNum type="arabicPeriod"/>
            </a:pPr>
            <a:r>
              <a:rPr lang="tr-TR" sz="2400" dirty="0" smtClean="0"/>
              <a:t>Toplamda </a:t>
            </a:r>
            <a:r>
              <a:rPr lang="tr-TR" sz="2400" dirty="0"/>
              <a:t>30 </a:t>
            </a:r>
            <a:r>
              <a:rPr lang="tr-TR" sz="2400" dirty="0" err="1"/>
              <a:t>dk’lık</a:t>
            </a:r>
            <a:r>
              <a:rPr lang="tr-TR" sz="2400" dirty="0"/>
              <a:t> süreç 1 </a:t>
            </a:r>
            <a:r>
              <a:rPr lang="tr-TR" sz="2400" b="1" dirty="0" err="1" smtClean="0"/>
              <a:t>Pomodoroya</a:t>
            </a:r>
            <a:r>
              <a:rPr lang="tr-TR" sz="2400" dirty="0" smtClean="0"/>
              <a:t> </a:t>
            </a:r>
            <a:r>
              <a:rPr lang="tr-TR" sz="2400" dirty="0"/>
              <a:t>denk gelir. </a:t>
            </a:r>
            <a:endParaRPr lang="tr-TR" sz="2400" dirty="0" smtClean="0"/>
          </a:p>
          <a:p>
            <a:pPr marL="457200" indent="-457200">
              <a:buFont typeface="+mj-lt"/>
              <a:buAutoNum type="arabicPeriod"/>
            </a:pPr>
            <a:endParaRPr lang="tr-TR" sz="2400" dirty="0" smtClean="0"/>
          </a:p>
          <a:p>
            <a:pPr marL="457200" indent="-457200">
              <a:buFont typeface="+mj-lt"/>
              <a:buAutoNum type="arabicPeriod"/>
            </a:pPr>
            <a:r>
              <a:rPr lang="tr-TR" sz="2400" dirty="0" smtClean="0"/>
              <a:t>4 </a:t>
            </a:r>
            <a:r>
              <a:rPr lang="tr-TR" sz="2400" b="1" dirty="0" err="1"/>
              <a:t>Pomodoroyu</a:t>
            </a:r>
            <a:r>
              <a:rPr lang="tr-TR" sz="2400" dirty="0"/>
              <a:t> tamamlandığında ise 15-30 dakikalık daha uzun bir mola yapılır. </a:t>
            </a:r>
          </a:p>
        </p:txBody>
      </p:sp>
    </p:spTree>
    <p:extLst>
      <p:ext uri="{BB962C8B-B14F-4D97-AF65-F5344CB8AC3E}">
        <p14:creationId xmlns:p14="http://schemas.microsoft.com/office/powerpoint/2010/main" val="425343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t>BU BASİT YÖNTEM; </a:t>
            </a:r>
            <a:endParaRPr lang="tr-TR" sz="2800" b="1" dirty="0"/>
          </a:p>
        </p:txBody>
      </p:sp>
      <p:sp>
        <p:nvSpPr>
          <p:cNvPr id="2" name="Dikdörtgen 1"/>
          <p:cNvSpPr/>
          <p:nvPr/>
        </p:nvSpPr>
        <p:spPr>
          <a:xfrm>
            <a:off x="179512" y="1275606"/>
            <a:ext cx="8856984" cy="4154984"/>
          </a:xfrm>
          <a:prstGeom prst="rect">
            <a:avLst/>
          </a:prstGeom>
        </p:spPr>
        <p:txBody>
          <a:bodyPr wrap="square">
            <a:spAutoFit/>
          </a:bodyPr>
          <a:lstStyle/>
          <a:p>
            <a:pPr marL="342900" indent="-342900">
              <a:buFont typeface="Arial" panose="020B0604020202020204" pitchFamily="34" charset="0"/>
              <a:buChar char="•"/>
            </a:pPr>
            <a:r>
              <a:rPr lang="tr-TR" sz="2400" dirty="0"/>
              <a:t>2</a:t>
            </a:r>
            <a:r>
              <a:rPr lang="tr-TR" sz="2400" dirty="0" smtClean="0"/>
              <a:t>5 </a:t>
            </a:r>
            <a:r>
              <a:rPr lang="tr-TR" sz="2400" dirty="0"/>
              <a:t>dakikalık kısa periyotlar sayesinde zihnin tam konsantrasyonunu sağlayarak </a:t>
            </a:r>
            <a:r>
              <a:rPr lang="tr-TR" sz="2400" b="1" dirty="0"/>
              <a:t>dinlenerek </a:t>
            </a:r>
            <a:r>
              <a:rPr lang="tr-TR" sz="2400" dirty="0"/>
              <a:t>ders çalışmayı </a:t>
            </a:r>
          </a:p>
          <a:p>
            <a:pPr marL="342900" indent="-342900">
              <a:buFont typeface="Arial" panose="020B0604020202020204" pitchFamily="34" charset="0"/>
              <a:buChar char="•"/>
            </a:pPr>
            <a:r>
              <a:rPr lang="tr-TR" sz="2400" dirty="0" smtClean="0"/>
              <a:t>Yaklaşan </a:t>
            </a:r>
            <a:r>
              <a:rPr lang="tr-TR" sz="2400" dirty="0"/>
              <a:t>bitiş zamanı ile çalışma verimini </a:t>
            </a:r>
            <a:r>
              <a:rPr lang="tr-TR" sz="2400" dirty="0" smtClean="0"/>
              <a:t>arttırmayı</a:t>
            </a:r>
            <a:endParaRPr lang="tr-TR" sz="2400" dirty="0"/>
          </a:p>
          <a:p>
            <a:r>
              <a:rPr lang="tr-TR" sz="2400" dirty="0"/>
              <a:t>amaçlar. İş yaşamında, öğrencilik sürecinde hatta yapılması </a:t>
            </a:r>
            <a:r>
              <a:rPr lang="tr-TR" sz="2400" dirty="0" smtClean="0"/>
              <a:t>gereken </a:t>
            </a:r>
            <a:r>
              <a:rPr lang="tr-TR" sz="2400" dirty="0"/>
              <a:t>herhangi bir işte uzun süredir bu yöntemle çalışan kişilerin yorumları da sistemin amacına ulaştığını kanıtlıyor. Yalnızca öğrencilerin değil yetişkinlerin de bir raporlama yaparken, bir yazılımı kurar ya da bir araştırma yaparken hatta kitap okurken kullandıkları bu yöntem psikolojik bir çalışma ritminin yakalanmasını sağlar. </a:t>
            </a:r>
            <a:endParaRPr lang="tr-TR" sz="2400" dirty="0" smtClean="0"/>
          </a:p>
          <a:p>
            <a:endParaRPr lang="tr-TR" sz="2400" dirty="0"/>
          </a:p>
          <a:p>
            <a:endParaRPr lang="tr-TR" sz="2400" dirty="0"/>
          </a:p>
        </p:txBody>
      </p:sp>
    </p:spTree>
    <p:extLst>
      <p:ext uri="{BB962C8B-B14F-4D97-AF65-F5344CB8AC3E}">
        <p14:creationId xmlns:p14="http://schemas.microsoft.com/office/powerpoint/2010/main" val="77066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0" y="195486"/>
            <a:ext cx="9115328"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PEKİ POMODORO TEKNİĞİ İLE NASIL ÇALIŞABİLİRİZ? </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669232" y="1279088"/>
            <a:ext cx="7776864" cy="1107996"/>
          </a:xfrm>
          <a:prstGeom prst="rect">
            <a:avLst/>
          </a:prstGeom>
        </p:spPr>
        <p:txBody>
          <a:bodyPr wrap="square">
            <a:spAutoFit/>
          </a:bodyPr>
          <a:lstStyle/>
          <a:p>
            <a:endParaRPr lang="tr-TR" dirty="0"/>
          </a:p>
          <a:p>
            <a:r>
              <a:rPr lang="tr-TR" sz="2400" dirty="0" smtClean="0"/>
              <a:t>Her </a:t>
            </a:r>
            <a:r>
              <a:rPr lang="tr-TR" sz="2400" dirty="0"/>
              <a:t>teknikte olduğu bu teknikte de kalıplaşmış ve mutlaka uyulması gereken kurallar bulunmakta... </a:t>
            </a:r>
          </a:p>
        </p:txBody>
      </p:sp>
    </p:spTree>
    <p:extLst>
      <p:ext uri="{BB962C8B-B14F-4D97-AF65-F5344CB8AC3E}">
        <p14:creationId xmlns:p14="http://schemas.microsoft.com/office/powerpoint/2010/main" val="12222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37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67544" y="1419622"/>
            <a:ext cx="8208912" cy="3416320"/>
          </a:xfrm>
          <a:prstGeom prst="rect">
            <a:avLst/>
          </a:prstGeom>
        </p:spPr>
        <p:txBody>
          <a:bodyPr wrap="square">
            <a:spAutoFit/>
          </a:bodyPr>
          <a:lstStyle/>
          <a:p>
            <a:r>
              <a:rPr lang="tr-TR" sz="2400" dirty="0" smtClean="0"/>
              <a:t>Günlük </a:t>
            </a:r>
            <a:r>
              <a:rPr lang="tr-TR" sz="2400" dirty="0"/>
              <a:t>olarak öncelikli yapılması gereken dersleri ya da işleri tahmini bir süre vererek mutlaka bir deftere yazarak belirlemek gerekiyor. </a:t>
            </a:r>
            <a:endParaRPr lang="tr-TR" sz="2400" dirty="0" smtClean="0"/>
          </a:p>
          <a:p>
            <a:endParaRPr lang="tr-TR" sz="2400" dirty="0" smtClean="0"/>
          </a:p>
          <a:p>
            <a:r>
              <a:rPr lang="tr-TR" sz="2400" b="1" dirty="0" smtClean="0"/>
              <a:t>Örneğin</a:t>
            </a:r>
            <a:r>
              <a:rPr lang="tr-TR" sz="2400" b="1" dirty="0"/>
              <a:t>; </a:t>
            </a:r>
            <a:r>
              <a:rPr lang="tr-TR" sz="2400" dirty="0"/>
              <a:t>Fen Bilimleri dersi için toplamda 20 sayfalık çalışılması gereken bir ünitemiz var ve biz bu üniteyi yaklaşık 50 dakikada bitirmeyi planlıyorsak 2 tane </a:t>
            </a:r>
            <a:r>
              <a:rPr lang="tr-TR" sz="2400" dirty="0" err="1"/>
              <a:t>pomodoro</a:t>
            </a:r>
            <a:r>
              <a:rPr lang="tr-TR" sz="2400" dirty="0"/>
              <a:t> seansı yeterli </a:t>
            </a:r>
            <a:r>
              <a:rPr lang="tr-TR" sz="2400" dirty="0" smtClean="0"/>
              <a:t>olacaktır. Yani </a:t>
            </a:r>
            <a:r>
              <a:rPr lang="tr-TR" sz="2400" dirty="0"/>
              <a:t>25 dakika çalışma 5 dakika dinlenme tekrar 25 dakika çalışma ve 5 dakika dinlenme şeklinde… </a:t>
            </a:r>
          </a:p>
        </p:txBody>
      </p:sp>
      <p:sp>
        <p:nvSpPr>
          <p:cNvPr id="5" name="Akış Çizelgesi: Sonlandırıcı 4"/>
          <p:cNvSpPr/>
          <p:nvPr/>
        </p:nvSpPr>
        <p:spPr>
          <a:xfrm>
            <a:off x="1807214" y="497351"/>
            <a:ext cx="5529572" cy="681432"/>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b="1" dirty="0" smtClean="0">
              <a:solidFill>
                <a:schemeClr val="tx1"/>
              </a:solidFill>
            </a:endParaRPr>
          </a:p>
          <a:p>
            <a:pPr algn="ctr"/>
            <a:endParaRPr lang="tr-TR" b="1" dirty="0">
              <a:solidFill>
                <a:schemeClr val="tx1"/>
              </a:solidFill>
            </a:endParaRPr>
          </a:p>
          <a:p>
            <a:pPr algn="ctr"/>
            <a:r>
              <a:rPr lang="tr-TR" sz="2400" b="1" dirty="0" smtClean="0">
                <a:solidFill>
                  <a:schemeClr val="tx1"/>
                </a:solidFill>
              </a:rPr>
              <a:t>KURAL 1</a:t>
            </a:r>
            <a:endParaRPr lang="tr-TR" sz="2400" b="1" dirty="0">
              <a:solidFill>
                <a:schemeClr val="tx1"/>
              </a:solidFill>
            </a:endParaRPr>
          </a:p>
          <a:p>
            <a:pPr algn="r"/>
            <a:endParaRPr lang="tr-TR" b="1" dirty="0">
              <a:solidFill>
                <a:schemeClr val="tx1"/>
              </a:solidFill>
            </a:endParaRPr>
          </a:p>
          <a:p>
            <a:pPr algn="r"/>
            <a:endParaRPr lang="tr-TR" b="1" dirty="0">
              <a:solidFill>
                <a:schemeClr val="tx1"/>
              </a:solidFill>
            </a:endParaRPr>
          </a:p>
        </p:txBody>
      </p:sp>
    </p:spTree>
    <p:extLst>
      <p:ext uri="{BB962C8B-B14F-4D97-AF65-F5344CB8AC3E}">
        <p14:creationId xmlns:p14="http://schemas.microsoft.com/office/powerpoint/2010/main" val="339825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9316" y="1357848"/>
            <a:ext cx="8424936" cy="3785652"/>
          </a:xfrm>
          <a:prstGeom prst="rect">
            <a:avLst/>
          </a:prstGeom>
        </p:spPr>
        <p:txBody>
          <a:bodyPr wrap="square">
            <a:spAutoFit/>
          </a:bodyPr>
          <a:lstStyle/>
          <a:p>
            <a:r>
              <a:rPr lang="tr-TR" sz="2000" dirty="0" smtClean="0"/>
              <a:t>25 </a:t>
            </a:r>
            <a:r>
              <a:rPr lang="tr-TR" sz="2000" dirty="0"/>
              <a:t>dakikalık </a:t>
            </a:r>
            <a:r>
              <a:rPr lang="tr-TR" sz="2000" dirty="0" err="1"/>
              <a:t>pomodoro</a:t>
            </a:r>
            <a:r>
              <a:rPr lang="tr-TR" sz="2000" dirty="0"/>
              <a:t> seansına başlamadan önce mutlaka çalışacağımız yeri dikkatimizi dağıtacak müzik, yeme-içme, eğer alarm olarak kullanmayacaksak telefon gibi dikkat dağıtan uyaranlardan arındırılması </a:t>
            </a:r>
            <a:r>
              <a:rPr lang="tr-TR" sz="2000" dirty="0" smtClean="0"/>
              <a:t>gerekmekte… </a:t>
            </a:r>
            <a:r>
              <a:rPr lang="tr-TR" sz="2000" dirty="0"/>
              <a:t>Çoğu öğrenci ben yorulmadım, bitirene kadar mola vermeden devam edebiliyorum dese de bu sistemde zihnin konsantrasyon süresini ve aktivasyonunu sürdürebilmesi için verilecek 5 dakikalık dinlenme aralığı fazlasıyla önem arz etmektedir. </a:t>
            </a:r>
          </a:p>
          <a:p>
            <a:pPr algn="ctr"/>
            <a:r>
              <a:rPr lang="tr-TR" sz="2000" b="1" i="1" dirty="0"/>
              <a:t>Ancak dinlenme aralarında dikkat etmemiz gereken tek şey televizyon</a:t>
            </a:r>
            <a:r>
              <a:rPr lang="tr-TR" sz="2000" b="1" i="1" dirty="0" smtClean="0"/>
              <a:t>, telefon, e-mail </a:t>
            </a:r>
            <a:r>
              <a:rPr lang="tr-TR" sz="2000" b="1" i="1" dirty="0"/>
              <a:t>ve sosyal medya gibi zihnimizi bulandıracak dikkatimizi dağıtacak unsurlardan uzak </a:t>
            </a:r>
            <a:r>
              <a:rPr lang="tr-TR" sz="2000" b="1" i="1" dirty="0" smtClean="0"/>
              <a:t>durmak </a:t>
            </a:r>
            <a:r>
              <a:rPr lang="tr-TR" sz="2000" b="1" i="1" dirty="0"/>
              <a:t>olacaktır. Bunların yerine bir şeyler atıştırmak</a:t>
            </a:r>
            <a:r>
              <a:rPr lang="tr-TR" sz="2000" b="1" i="1" dirty="0" smtClean="0"/>
              <a:t>, evin </a:t>
            </a:r>
            <a:r>
              <a:rPr lang="tr-TR" sz="2000" b="1" i="1" dirty="0"/>
              <a:t>içinde gezinmek, pencereden dışarı bakmak gibi aktiviteler yapılabilir. </a:t>
            </a:r>
            <a:endParaRPr lang="tr-TR" sz="2000" b="1" dirty="0"/>
          </a:p>
        </p:txBody>
      </p:sp>
      <p:sp>
        <p:nvSpPr>
          <p:cNvPr id="3" name="Akış Çizelgesi: Sonlandırıcı 2"/>
          <p:cNvSpPr/>
          <p:nvPr/>
        </p:nvSpPr>
        <p:spPr>
          <a:xfrm>
            <a:off x="1807214" y="472188"/>
            <a:ext cx="5529572" cy="681432"/>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b="1" dirty="0" smtClean="0">
              <a:solidFill>
                <a:schemeClr val="tx1"/>
              </a:solidFill>
            </a:endParaRPr>
          </a:p>
          <a:p>
            <a:pPr algn="ctr"/>
            <a:endParaRPr lang="tr-TR" b="1" dirty="0">
              <a:solidFill>
                <a:schemeClr val="tx1"/>
              </a:solidFill>
            </a:endParaRPr>
          </a:p>
          <a:p>
            <a:pPr algn="ctr"/>
            <a:r>
              <a:rPr lang="tr-TR" sz="2400" b="1" dirty="0" smtClean="0">
                <a:solidFill>
                  <a:schemeClr val="tx1"/>
                </a:solidFill>
              </a:rPr>
              <a:t>KURAL 2</a:t>
            </a:r>
            <a:endParaRPr lang="tr-TR" sz="2400" b="1" dirty="0">
              <a:solidFill>
                <a:schemeClr val="tx1"/>
              </a:solidFill>
            </a:endParaRPr>
          </a:p>
          <a:p>
            <a:pPr algn="r"/>
            <a:endParaRPr lang="tr-TR" b="1" dirty="0">
              <a:solidFill>
                <a:schemeClr val="tx1"/>
              </a:solidFill>
            </a:endParaRPr>
          </a:p>
          <a:p>
            <a:pPr algn="r"/>
            <a:endParaRPr lang="tr-TR" b="1" dirty="0">
              <a:solidFill>
                <a:schemeClr val="tx1"/>
              </a:solidFill>
            </a:endParaRPr>
          </a:p>
        </p:txBody>
      </p:sp>
    </p:spTree>
    <p:extLst>
      <p:ext uri="{BB962C8B-B14F-4D97-AF65-F5344CB8AC3E}">
        <p14:creationId xmlns:p14="http://schemas.microsoft.com/office/powerpoint/2010/main" val="223262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833086"/>
            <a:ext cx="8208912" cy="1569660"/>
          </a:xfrm>
          <a:prstGeom prst="rect">
            <a:avLst/>
          </a:prstGeom>
        </p:spPr>
        <p:txBody>
          <a:bodyPr wrap="square">
            <a:spAutoFit/>
          </a:bodyPr>
          <a:lstStyle/>
          <a:p>
            <a:r>
              <a:rPr lang="tr-TR" sz="2400" dirty="0" smtClean="0"/>
              <a:t>25 </a:t>
            </a:r>
            <a:r>
              <a:rPr lang="tr-TR" sz="2400" dirty="0"/>
              <a:t>dakikalık </a:t>
            </a:r>
            <a:r>
              <a:rPr lang="tr-TR" sz="2400" dirty="0" err="1"/>
              <a:t>pomodoro</a:t>
            </a:r>
            <a:r>
              <a:rPr lang="tr-TR" sz="2400" dirty="0"/>
              <a:t> seansı tamamlanmadan mola </a:t>
            </a:r>
            <a:r>
              <a:rPr lang="tr-TR" sz="2400" dirty="0" smtClean="0"/>
              <a:t>vermemek. Çalışılacak </a:t>
            </a:r>
            <a:r>
              <a:rPr lang="tr-TR" sz="2400" dirty="0"/>
              <a:t>konu 25 dakikadan daha erken bile bitse gözden geçirme</a:t>
            </a:r>
            <a:r>
              <a:rPr lang="tr-TR" sz="2400" dirty="0" smtClean="0"/>
              <a:t>, tekrar </a:t>
            </a:r>
            <a:r>
              <a:rPr lang="tr-TR" sz="2400" dirty="0"/>
              <a:t>ya da bir sonraki derse hazırlık yaparak 25 dakika tamamlanır. </a:t>
            </a:r>
          </a:p>
        </p:txBody>
      </p:sp>
      <p:sp>
        <p:nvSpPr>
          <p:cNvPr id="3" name="Akış Çizelgesi: Sonlandırıcı 2"/>
          <p:cNvSpPr/>
          <p:nvPr/>
        </p:nvSpPr>
        <p:spPr>
          <a:xfrm>
            <a:off x="1807214" y="497351"/>
            <a:ext cx="5529572" cy="681432"/>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b="1" dirty="0" smtClean="0">
              <a:solidFill>
                <a:schemeClr val="tx1"/>
              </a:solidFill>
            </a:endParaRPr>
          </a:p>
          <a:p>
            <a:pPr algn="ctr"/>
            <a:endParaRPr lang="tr-TR" b="1" dirty="0">
              <a:solidFill>
                <a:schemeClr val="tx1"/>
              </a:solidFill>
            </a:endParaRPr>
          </a:p>
          <a:p>
            <a:pPr algn="ctr"/>
            <a:r>
              <a:rPr lang="tr-TR" sz="2400" b="1" dirty="0" smtClean="0">
                <a:solidFill>
                  <a:schemeClr val="tx1"/>
                </a:solidFill>
              </a:rPr>
              <a:t>KURAL 3</a:t>
            </a:r>
            <a:endParaRPr lang="tr-TR" sz="2400" b="1" dirty="0">
              <a:solidFill>
                <a:schemeClr val="tx1"/>
              </a:solidFill>
            </a:endParaRPr>
          </a:p>
          <a:p>
            <a:pPr algn="r"/>
            <a:endParaRPr lang="tr-TR" b="1" dirty="0">
              <a:solidFill>
                <a:schemeClr val="tx1"/>
              </a:solidFill>
            </a:endParaRPr>
          </a:p>
          <a:p>
            <a:pPr algn="r"/>
            <a:endParaRPr lang="tr-TR" b="1" dirty="0">
              <a:solidFill>
                <a:schemeClr val="tx1"/>
              </a:solidFill>
            </a:endParaRPr>
          </a:p>
        </p:txBody>
      </p:sp>
    </p:spTree>
    <p:extLst>
      <p:ext uri="{BB962C8B-B14F-4D97-AF65-F5344CB8AC3E}">
        <p14:creationId xmlns:p14="http://schemas.microsoft.com/office/powerpoint/2010/main" val="145742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7584" y="1347614"/>
            <a:ext cx="7560840" cy="3384376"/>
          </a:xfrm>
        </p:spPr>
        <p:txBody>
          <a:bodyPr>
            <a:normAutofit fontScale="92500" lnSpcReduction="20000"/>
          </a:bodyPr>
          <a:lstStyle/>
          <a:p>
            <a:pPr>
              <a:buFont typeface="Arial" pitchFamily="34" charset="0"/>
              <a:buChar char="•"/>
            </a:pPr>
            <a:r>
              <a:rPr lang="en-US" sz="2400" dirty="0" smtClean="0">
                <a:solidFill>
                  <a:schemeClr val="tx1"/>
                </a:solidFill>
              </a:rPr>
              <a:t>Her sabah hesabınıza 86.400 altın yatırılan bir bankanın olduğunu düşünün. </a:t>
            </a:r>
            <a:endParaRPr lang="tr-TR" sz="2400" dirty="0" smtClean="0">
              <a:solidFill>
                <a:schemeClr val="tx1"/>
              </a:solidFill>
            </a:endParaRPr>
          </a:p>
          <a:p>
            <a:pPr>
              <a:buFont typeface="Arial" pitchFamily="34" charset="0"/>
              <a:buChar char="•"/>
            </a:pPr>
            <a:r>
              <a:rPr lang="en-US" sz="2400" dirty="0" smtClean="0">
                <a:solidFill>
                  <a:schemeClr val="tx1"/>
                </a:solidFill>
              </a:rPr>
              <a:t>Gün boyunca, bu altından istediğiniz kadar altını harcamakta veya harcamamakta serbest bırakıldınız. </a:t>
            </a:r>
            <a:endParaRPr lang="tr-TR" sz="2400" dirty="0" smtClean="0">
              <a:solidFill>
                <a:schemeClr val="tx1"/>
              </a:solidFill>
            </a:endParaRPr>
          </a:p>
          <a:p>
            <a:pPr>
              <a:buFont typeface="Arial" pitchFamily="34" charset="0"/>
              <a:buChar char="•"/>
            </a:pPr>
            <a:r>
              <a:rPr lang="en-US" sz="2400" dirty="0" smtClean="0">
                <a:solidFill>
                  <a:schemeClr val="tx1"/>
                </a:solidFill>
              </a:rPr>
              <a:t>Ancak  bir tek koşulla, o gün size ayrılan altından harcamayı başaramadığınız kısmı, ertesi güne devretmiyor. </a:t>
            </a:r>
            <a:endParaRPr lang="tr-TR" sz="2400" dirty="0" smtClean="0">
              <a:solidFill>
                <a:schemeClr val="tx1"/>
              </a:solidFill>
            </a:endParaRPr>
          </a:p>
          <a:p>
            <a:pPr>
              <a:buFont typeface="Arial" pitchFamily="34" charset="0"/>
              <a:buChar char="•"/>
            </a:pPr>
            <a:r>
              <a:rPr lang="en-US" sz="2400" dirty="0" smtClean="0">
                <a:solidFill>
                  <a:schemeClr val="tx1"/>
                </a:solidFill>
              </a:rPr>
              <a:t>Yani bir önceki altının tamamını harcamış veya hiçbir bölümünü harcamamış da olsanız, ertesi sabah bankanızın hesabında yine 86.400 altın olduğunu görüyorsunuz.</a:t>
            </a:r>
            <a:endParaRPr lang="tr-TR" sz="2400" dirty="0" smtClean="0">
              <a:solidFill>
                <a:schemeClr val="tx1"/>
              </a:solidFill>
            </a:endParaRPr>
          </a:p>
          <a:p>
            <a:pPr>
              <a:buNone/>
            </a:pPr>
            <a:r>
              <a:rPr lang="en-US" dirty="0" smtClean="0"/>
              <a:t> </a:t>
            </a:r>
            <a:endParaRPr lang="tr-TR" dirty="0" smtClean="0"/>
          </a:p>
          <a:p>
            <a:pPr>
              <a:buNone/>
            </a:pPr>
            <a:r>
              <a:rPr lang="en-US" dirty="0" smtClean="0"/>
              <a:t> </a:t>
            </a:r>
            <a:endParaRPr lang="tr-TR" dirty="0" smtClean="0"/>
          </a:p>
          <a:p>
            <a:endParaRPr lang="tr-TR" dirty="0"/>
          </a:p>
        </p:txBody>
      </p:sp>
    </p:spTree>
    <p:extLst>
      <p:ext uri="{BB962C8B-B14F-4D97-AF65-F5344CB8AC3E}">
        <p14:creationId xmlns:p14="http://schemas.microsoft.com/office/powerpoint/2010/main" val="150636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0598" y="1419622"/>
            <a:ext cx="8208912" cy="3785652"/>
          </a:xfrm>
          <a:prstGeom prst="rect">
            <a:avLst/>
          </a:prstGeom>
        </p:spPr>
        <p:txBody>
          <a:bodyPr wrap="square">
            <a:spAutoFit/>
          </a:bodyPr>
          <a:lstStyle/>
          <a:p>
            <a:r>
              <a:rPr lang="tr-TR" sz="2400" dirty="0" smtClean="0"/>
              <a:t>Her </a:t>
            </a:r>
            <a:r>
              <a:rPr lang="tr-TR" sz="2400" dirty="0"/>
              <a:t>dört </a:t>
            </a:r>
            <a:r>
              <a:rPr lang="tr-TR" sz="2400" dirty="0" err="1"/>
              <a:t>pomodoro</a:t>
            </a:r>
            <a:r>
              <a:rPr lang="tr-TR" sz="2400" dirty="0"/>
              <a:t> sonrasında yani toplamda molalar dahil iki saatlik çalışmadan sonra </a:t>
            </a:r>
            <a:r>
              <a:rPr lang="tr-TR" sz="2400" dirty="0" smtClean="0"/>
              <a:t>15 dakikadan </a:t>
            </a:r>
            <a:r>
              <a:rPr lang="tr-TR" sz="2400" dirty="0"/>
              <a:t>az /30 dakikadan fazla olmayacak şekilde mutlaka molalar vermektir</a:t>
            </a:r>
            <a:r>
              <a:rPr lang="tr-TR" sz="2400" dirty="0" smtClean="0"/>
              <a:t>. Molalarda </a:t>
            </a:r>
            <a:r>
              <a:rPr lang="tr-TR" sz="2400" dirty="0"/>
              <a:t>çalışılan konu ile ilgili hiçbir şey düşünmemek de bu işin bir diğer kilit noktası… </a:t>
            </a:r>
            <a:endParaRPr lang="tr-TR" sz="2400" dirty="0" smtClean="0"/>
          </a:p>
          <a:p>
            <a:endParaRPr lang="tr-TR" sz="2400" dirty="0" smtClean="0"/>
          </a:p>
          <a:p>
            <a:r>
              <a:rPr lang="tr-TR" sz="2400" b="1" dirty="0"/>
              <a:t>Arama motorları üzerinden </a:t>
            </a:r>
            <a:r>
              <a:rPr lang="tr-TR" sz="2400" b="1" dirty="0" err="1"/>
              <a:t>pomodoro</a:t>
            </a:r>
            <a:r>
              <a:rPr lang="tr-TR" sz="2400" b="1" dirty="0"/>
              <a:t> </a:t>
            </a:r>
            <a:r>
              <a:rPr lang="tr-TR" sz="2400" b="1" dirty="0" err="1"/>
              <a:t>timer</a:t>
            </a:r>
            <a:r>
              <a:rPr lang="tr-TR" sz="2400" b="1" dirty="0"/>
              <a:t> yazarak kendinize uygun bir </a:t>
            </a:r>
            <a:r>
              <a:rPr lang="tr-TR" sz="2400" b="1" dirty="0" err="1"/>
              <a:t>pomodoro</a:t>
            </a:r>
            <a:r>
              <a:rPr lang="tr-TR" sz="2400" b="1" dirty="0"/>
              <a:t> uygulamasını telefonlarınıza indirerek de bu yöntemle zamanınızı verimli olarak kullanabilirsiniz. </a:t>
            </a:r>
          </a:p>
          <a:p>
            <a:endParaRPr lang="tr-TR" sz="2400" dirty="0"/>
          </a:p>
        </p:txBody>
      </p:sp>
      <p:sp>
        <p:nvSpPr>
          <p:cNvPr id="3" name="Akış Çizelgesi: Sonlandırıcı 2"/>
          <p:cNvSpPr/>
          <p:nvPr/>
        </p:nvSpPr>
        <p:spPr>
          <a:xfrm>
            <a:off x="1807214" y="497351"/>
            <a:ext cx="5529572" cy="681432"/>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b="1" dirty="0" smtClean="0">
              <a:solidFill>
                <a:schemeClr val="tx1"/>
              </a:solidFill>
            </a:endParaRPr>
          </a:p>
          <a:p>
            <a:pPr algn="ctr"/>
            <a:endParaRPr lang="tr-TR" b="1" dirty="0">
              <a:solidFill>
                <a:schemeClr val="tx1"/>
              </a:solidFill>
            </a:endParaRPr>
          </a:p>
          <a:p>
            <a:pPr algn="ctr"/>
            <a:r>
              <a:rPr lang="tr-TR" sz="2400" b="1" dirty="0" smtClean="0">
                <a:solidFill>
                  <a:schemeClr val="tx1"/>
                </a:solidFill>
              </a:rPr>
              <a:t>KURAL 4</a:t>
            </a:r>
            <a:endParaRPr lang="tr-TR" sz="2400" b="1" dirty="0">
              <a:solidFill>
                <a:schemeClr val="tx1"/>
              </a:solidFill>
            </a:endParaRPr>
          </a:p>
          <a:p>
            <a:pPr algn="r"/>
            <a:endParaRPr lang="tr-TR" b="1" dirty="0">
              <a:solidFill>
                <a:schemeClr val="tx1"/>
              </a:solidFill>
            </a:endParaRPr>
          </a:p>
          <a:p>
            <a:pPr algn="r"/>
            <a:endParaRPr lang="tr-TR" b="1" dirty="0">
              <a:solidFill>
                <a:schemeClr val="tx1"/>
              </a:solidFill>
            </a:endParaRPr>
          </a:p>
        </p:txBody>
      </p:sp>
    </p:spTree>
    <p:extLst>
      <p:ext uri="{BB962C8B-B14F-4D97-AF65-F5344CB8AC3E}">
        <p14:creationId xmlns:p14="http://schemas.microsoft.com/office/powerpoint/2010/main" val="266018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1971586"/>
            <a:ext cx="7920880" cy="1200329"/>
          </a:xfrm>
          <a:prstGeom prst="rect">
            <a:avLst/>
          </a:prstGeom>
        </p:spPr>
        <p:txBody>
          <a:bodyPr wrap="square">
            <a:spAutoFit/>
          </a:bodyPr>
          <a:lstStyle/>
          <a:p>
            <a:r>
              <a:rPr lang="tr-TR" sz="2400" b="1" dirty="0"/>
              <a:t>Son olarak </a:t>
            </a:r>
            <a:r>
              <a:rPr lang="tr-TR" sz="2400" dirty="0"/>
              <a:t>da günlük olarak hedeflenen </a:t>
            </a:r>
            <a:r>
              <a:rPr lang="tr-TR" sz="2400" dirty="0" err="1"/>
              <a:t>pomodoro</a:t>
            </a:r>
            <a:r>
              <a:rPr lang="tr-TR" sz="2400" dirty="0"/>
              <a:t> seanslarının kaç tanesinin yapılıp kaç tanesinin yapılmadığının not alınarak farkındalığın arttırılması hedeflenmelidir. </a:t>
            </a:r>
          </a:p>
        </p:txBody>
      </p:sp>
      <p:sp>
        <p:nvSpPr>
          <p:cNvPr id="3" name="Akış Çizelgesi: Sonlandırıcı 2"/>
          <p:cNvSpPr/>
          <p:nvPr/>
        </p:nvSpPr>
        <p:spPr>
          <a:xfrm>
            <a:off x="1807214" y="497351"/>
            <a:ext cx="5529572" cy="681432"/>
          </a:xfrm>
          <a:prstGeom prst="flowChartTermina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b="1" dirty="0" smtClean="0">
              <a:solidFill>
                <a:schemeClr val="tx1"/>
              </a:solidFill>
            </a:endParaRPr>
          </a:p>
          <a:p>
            <a:pPr algn="ctr"/>
            <a:endParaRPr lang="tr-TR" b="1" dirty="0">
              <a:solidFill>
                <a:schemeClr val="tx1"/>
              </a:solidFill>
            </a:endParaRPr>
          </a:p>
          <a:p>
            <a:pPr algn="ctr"/>
            <a:r>
              <a:rPr lang="tr-TR" sz="2400" b="1" dirty="0" smtClean="0">
                <a:solidFill>
                  <a:schemeClr val="tx1"/>
                </a:solidFill>
              </a:rPr>
              <a:t>NOT</a:t>
            </a:r>
            <a:endParaRPr lang="tr-TR" sz="2400" b="1" dirty="0">
              <a:solidFill>
                <a:schemeClr val="tx1"/>
              </a:solidFill>
            </a:endParaRPr>
          </a:p>
          <a:p>
            <a:pPr algn="r"/>
            <a:endParaRPr lang="tr-TR" b="1" dirty="0">
              <a:solidFill>
                <a:schemeClr val="tx1"/>
              </a:solidFill>
            </a:endParaRPr>
          </a:p>
          <a:p>
            <a:pPr algn="r"/>
            <a:endParaRPr lang="tr-TR" b="1" dirty="0">
              <a:solidFill>
                <a:schemeClr val="tx1"/>
              </a:solidFill>
            </a:endParaRPr>
          </a:p>
        </p:txBody>
      </p:sp>
    </p:spTree>
    <p:extLst>
      <p:ext uri="{BB962C8B-B14F-4D97-AF65-F5344CB8AC3E}">
        <p14:creationId xmlns:p14="http://schemas.microsoft.com/office/powerpoint/2010/main" val="282000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kış Çizelgesi: Sonlandırıcı 2"/>
          <p:cNvSpPr/>
          <p:nvPr/>
        </p:nvSpPr>
        <p:spPr>
          <a:xfrm>
            <a:off x="755576" y="785383"/>
            <a:ext cx="7704856" cy="778255"/>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b="1" dirty="0" smtClean="0"/>
              <a:t>Başarı İçin Yeterli Zamanım Yok Deme, Büyük İnsanların Da Günleri 24 Saattir.</a:t>
            </a:r>
            <a:endParaRPr lang="tr-TR" sz="2000" b="1" dirty="0">
              <a:solidFill>
                <a:schemeClr val="tx1"/>
              </a:solidFill>
            </a:endParaRPr>
          </a:p>
        </p:txBody>
      </p:sp>
      <p:sp>
        <p:nvSpPr>
          <p:cNvPr id="4" name="Akış Çizelgesi: Sonlandırıcı 3"/>
          <p:cNvSpPr/>
          <p:nvPr/>
        </p:nvSpPr>
        <p:spPr>
          <a:xfrm>
            <a:off x="755576" y="2067694"/>
            <a:ext cx="7704856" cy="778255"/>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000" b="1" dirty="0"/>
              <a:t>Zaman öldürmek yerine bir şeyler yapın. Çünkü zaman sizi öldürüyor. - </a:t>
            </a:r>
            <a:r>
              <a:rPr lang="tr-TR" sz="2000" b="1" dirty="0" err="1"/>
              <a:t>Paulo</a:t>
            </a:r>
            <a:r>
              <a:rPr lang="tr-TR" sz="2000" b="1" dirty="0"/>
              <a:t> </a:t>
            </a:r>
            <a:r>
              <a:rPr lang="tr-TR" sz="2000" b="1" dirty="0" err="1"/>
              <a:t>Coelho</a:t>
            </a:r>
            <a:r>
              <a:rPr lang="tr-TR" sz="2000" b="1" dirty="0"/>
              <a:t> </a:t>
            </a:r>
            <a:endParaRPr lang="tr-TR" sz="2000" b="1" dirty="0">
              <a:solidFill>
                <a:schemeClr val="tx1"/>
              </a:solidFill>
            </a:endParaRPr>
          </a:p>
        </p:txBody>
      </p:sp>
      <p:sp>
        <p:nvSpPr>
          <p:cNvPr id="5" name="Akış Çizelgesi: Sonlandırıcı 4"/>
          <p:cNvSpPr/>
          <p:nvPr/>
        </p:nvSpPr>
        <p:spPr>
          <a:xfrm>
            <a:off x="755576" y="3291830"/>
            <a:ext cx="7704856" cy="1152128"/>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b="1" dirty="0"/>
              <a:t>Zaman bekleyenler için çok yavaştır, korkanlar için çok hızlı, yas tutanlar için çok uzun, neşelenenler için çok kısa, ancak sevenler için zaman; sonsuzluktur. - Henry Van </a:t>
            </a:r>
            <a:r>
              <a:rPr lang="tr-TR" sz="2000" b="1" dirty="0" err="1"/>
              <a:t>Dyke</a:t>
            </a:r>
            <a:r>
              <a:rPr lang="tr-TR" sz="2000" dirty="0"/>
              <a:t> </a:t>
            </a:r>
            <a:endParaRPr lang="tr-TR" sz="2000" b="1" dirty="0">
              <a:solidFill>
                <a:schemeClr val="tx1"/>
              </a:solidFill>
            </a:endParaRPr>
          </a:p>
        </p:txBody>
      </p:sp>
    </p:spTree>
    <p:extLst>
      <p:ext uri="{BB962C8B-B14F-4D97-AF65-F5344CB8AC3E}">
        <p14:creationId xmlns:p14="http://schemas.microsoft.com/office/powerpoint/2010/main" val="31503656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şgen 2"/>
          <p:cNvSpPr/>
          <p:nvPr/>
        </p:nvSpPr>
        <p:spPr>
          <a:xfrm>
            <a:off x="80083" y="2139702"/>
            <a:ext cx="2664296" cy="1262893"/>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2400" b="1" dirty="0" smtClean="0"/>
              <a:t>Recep BALOĞLU</a:t>
            </a:r>
            <a:endParaRPr lang="tr-TR" sz="2400" b="1" dirty="0"/>
          </a:p>
        </p:txBody>
      </p:sp>
      <p:sp>
        <p:nvSpPr>
          <p:cNvPr id="11" name="Beşgen 10"/>
          <p:cNvSpPr/>
          <p:nvPr/>
        </p:nvSpPr>
        <p:spPr>
          <a:xfrm>
            <a:off x="2743182" y="2139707"/>
            <a:ext cx="3492388" cy="1323215"/>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2400" b="1" dirty="0" smtClean="0"/>
              <a:t>TEŞEKKÜRLER</a:t>
            </a:r>
            <a:endParaRPr lang="tr-TR" sz="2400" b="1" dirty="0"/>
          </a:p>
        </p:txBody>
      </p:sp>
      <p:sp>
        <p:nvSpPr>
          <p:cNvPr id="13" name="Beşgen 12"/>
          <p:cNvSpPr/>
          <p:nvPr/>
        </p:nvSpPr>
        <p:spPr>
          <a:xfrm>
            <a:off x="6235567" y="2139702"/>
            <a:ext cx="2664296" cy="1262893"/>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2400" b="1" dirty="0"/>
              <a:t>Sunumumuz Bitmiştir…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536309"/>
            <a:ext cx="8928992" cy="607191"/>
          </a:xfrm>
          <a:prstGeom prst="rect">
            <a:avLst/>
          </a:prstGeom>
        </p:spPr>
      </p:pic>
    </p:spTree>
    <p:extLst>
      <p:ext uri="{BB962C8B-B14F-4D97-AF65-F5344CB8AC3E}">
        <p14:creationId xmlns:p14="http://schemas.microsoft.com/office/powerpoint/2010/main" val="318889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 calcmode="lin" valueType="num">
                                      <p:cBhvr>
                                        <p:cTn id="1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gtEl>
                                      </p:cBhvr>
                                    </p:animEffect>
                                  </p:childTnLst>
                                </p:cTn>
                              </p:par>
                            </p:childTnLst>
                          </p:cTn>
                        </p:par>
                        <p:par>
                          <p:cTn id="20" fill="hold">
                            <p:stCondLst>
                              <p:cond delay="20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3"/>
                                        </p:tgtEl>
                                        <p:attrNameLst>
                                          <p:attrName>ppt_y</p:attrName>
                                        </p:attrNameLst>
                                      </p:cBhvr>
                                      <p:tavLst>
                                        <p:tav tm="0">
                                          <p:val>
                                            <p:strVal val="#ppt_y"/>
                                          </p:val>
                                        </p:tav>
                                        <p:tav tm="100000">
                                          <p:val>
                                            <p:strVal val="#ppt_y"/>
                                          </p:val>
                                        </p:tav>
                                      </p:tavLst>
                                    </p:anim>
                                    <p:anim calcmode="lin" valueType="num">
                                      <p:cBhvr>
                                        <p:cTn id="2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275606"/>
            <a:ext cx="7632848" cy="3261810"/>
          </a:xfrm>
        </p:spPr>
        <p:txBody>
          <a:bodyPr>
            <a:normAutofit/>
          </a:bodyPr>
          <a:lstStyle/>
          <a:p>
            <a:pPr>
              <a:buFont typeface="Arial" panose="020B0604020202020204" pitchFamily="34" charset="0"/>
              <a:buChar char="•"/>
            </a:pPr>
            <a:r>
              <a:rPr lang="en-US" sz="2400" dirty="0" err="1" smtClean="0">
                <a:solidFill>
                  <a:schemeClr val="tx1"/>
                </a:solidFill>
              </a:rPr>
              <a:t>Kendinizi</a:t>
            </a:r>
            <a:r>
              <a:rPr lang="en-US" sz="2400" dirty="0" smtClean="0">
                <a:solidFill>
                  <a:schemeClr val="tx1"/>
                </a:solidFill>
              </a:rPr>
              <a:t> böyle bir durumla karşı karşıya bulsaydınız, acaba ne yapardınız?</a:t>
            </a:r>
            <a:endParaRPr lang="tr-TR" sz="2400" dirty="0" smtClean="0">
              <a:solidFill>
                <a:schemeClr val="tx1"/>
              </a:solidFill>
            </a:endParaRPr>
          </a:p>
          <a:p>
            <a:pPr>
              <a:buFont typeface="Arial" panose="020B0604020202020204" pitchFamily="34" charset="0"/>
              <a:buChar char="•"/>
            </a:pPr>
            <a:r>
              <a:rPr lang="en-US" sz="2400" dirty="0" err="1" smtClean="0">
                <a:solidFill>
                  <a:schemeClr val="tx1"/>
                </a:solidFill>
              </a:rPr>
              <a:t>Bir</a:t>
            </a:r>
            <a:r>
              <a:rPr lang="tr-TR" sz="2400" dirty="0" smtClean="0">
                <a:solidFill>
                  <a:schemeClr val="tx1"/>
                </a:solidFill>
              </a:rPr>
              <a:t> </a:t>
            </a:r>
            <a:r>
              <a:rPr lang="en-US" sz="2400" dirty="0" err="1" smtClean="0">
                <a:solidFill>
                  <a:schemeClr val="tx1"/>
                </a:solidFill>
              </a:rPr>
              <a:t>çok</a:t>
            </a:r>
            <a:r>
              <a:rPr lang="en-US" sz="2400" dirty="0" smtClean="0">
                <a:solidFill>
                  <a:schemeClr val="tx1"/>
                </a:solidFill>
              </a:rPr>
              <a:t> </a:t>
            </a:r>
            <a:r>
              <a:rPr lang="en-US" sz="2400" dirty="0" err="1" smtClean="0">
                <a:solidFill>
                  <a:schemeClr val="tx1"/>
                </a:solidFill>
              </a:rPr>
              <a:t>insan</a:t>
            </a:r>
            <a:r>
              <a:rPr lang="en-US" sz="2400" dirty="0" smtClean="0">
                <a:solidFill>
                  <a:schemeClr val="tx1"/>
                </a:solidFill>
              </a:rPr>
              <a:t> gibi bu kadar altını hergün harcamak için bir yol bulurdunuz herhalde. Acil ihtiyaçlarınıza öncelik vermeniz mantıklı bir yol olacaktır şüp</a:t>
            </a:r>
            <a:r>
              <a:rPr lang="tr-TR" sz="2400" dirty="0" smtClean="0">
                <a:solidFill>
                  <a:schemeClr val="tx1"/>
                </a:solidFill>
              </a:rPr>
              <a:t>h</a:t>
            </a:r>
            <a:r>
              <a:rPr lang="en-US" sz="2400" dirty="0" smtClean="0">
                <a:solidFill>
                  <a:schemeClr val="tx1"/>
                </a:solidFill>
              </a:rPr>
              <a:t>esiz. </a:t>
            </a:r>
            <a:endParaRPr lang="tr-TR" sz="2400" dirty="0" smtClean="0">
              <a:solidFill>
                <a:schemeClr val="tx1"/>
              </a:solidFill>
            </a:endParaRPr>
          </a:p>
          <a:p>
            <a:pPr>
              <a:buFont typeface="Arial" panose="020B0604020202020204" pitchFamily="34" charset="0"/>
              <a:buChar char="•"/>
            </a:pPr>
            <a:r>
              <a:rPr lang="en-US" sz="2400" dirty="0" err="1" smtClean="0">
                <a:solidFill>
                  <a:schemeClr val="tx1"/>
                </a:solidFill>
              </a:rPr>
              <a:t>Ancak</a:t>
            </a:r>
            <a:r>
              <a:rPr lang="en-US" sz="2400" dirty="0" smtClean="0">
                <a:solidFill>
                  <a:schemeClr val="tx1"/>
                </a:solidFill>
              </a:rPr>
              <a:t> sizden beklenen, bu altını hergün yatıracak bir yer bulup, iyi planlamayla uzun vade</a:t>
            </a:r>
            <a:r>
              <a:rPr lang="tr-TR" sz="2400" dirty="0" smtClean="0">
                <a:solidFill>
                  <a:schemeClr val="tx1"/>
                </a:solidFill>
              </a:rPr>
              <a:t> </a:t>
            </a:r>
            <a:r>
              <a:rPr lang="en-US" sz="2400" dirty="0" smtClean="0">
                <a:solidFill>
                  <a:schemeClr val="tx1"/>
                </a:solidFill>
              </a:rPr>
              <a:t>de en büyük getiriyi sağlamak olacaktır.</a:t>
            </a:r>
            <a:endParaRPr lang="tr-TR" sz="2400" dirty="0" smtClean="0">
              <a:solidFill>
                <a:schemeClr val="tx1"/>
              </a:solidFill>
            </a:endParaRPr>
          </a:p>
        </p:txBody>
      </p:sp>
    </p:spTree>
    <p:extLst>
      <p:ext uri="{BB962C8B-B14F-4D97-AF65-F5344CB8AC3E}">
        <p14:creationId xmlns:p14="http://schemas.microsoft.com/office/powerpoint/2010/main" val="26144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22960" y="1384301"/>
            <a:ext cx="4037072" cy="3017520"/>
          </a:xfrm>
        </p:spPr>
        <p:txBody>
          <a:bodyPr>
            <a:normAutofit lnSpcReduction="10000"/>
          </a:bodyPr>
          <a:lstStyle/>
          <a:p>
            <a:r>
              <a:rPr lang="tr-TR" sz="2400" dirty="0">
                <a:solidFill>
                  <a:schemeClr val="tx1"/>
                </a:solidFill>
              </a:rPr>
              <a:t>Farkında olsak da olmasak da, yaşamımızın her gününde bu durum geçerlidir. Zaman “</a:t>
            </a:r>
            <a:r>
              <a:rPr lang="tr-TR" sz="2400" dirty="0" err="1">
                <a:solidFill>
                  <a:schemeClr val="tx1"/>
                </a:solidFill>
              </a:rPr>
              <a:t>banka”dır</a:t>
            </a:r>
            <a:r>
              <a:rPr lang="tr-TR" sz="2400" dirty="0">
                <a:solidFill>
                  <a:schemeClr val="tx1"/>
                </a:solidFill>
              </a:rPr>
              <a:t>. Ve size her gün istediğiniz gibi harcayabileceğiniz 86.400 saniye verilir. Ve bu saniyeleri kullanmayı başaramazsanız, onları ebediyen kaybedersiniz.</a:t>
            </a:r>
          </a:p>
        </p:txBody>
      </p:sp>
      <p:pic>
        <p:nvPicPr>
          <p:cNvPr id="5" name="Picture 2" descr="C:\Users\Rehberlik 2\Desktop\Zaman Görseller\time.jpg"/>
          <p:cNvPicPr>
            <a:picLocks noChangeAspect="1" noChangeArrowheads="1"/>
          </p:cNvPicPr>
          <p:nvPr/>
        </p:nvPicPr>
        <p:blipFill>
          <a:blip r:embed="rId2" cstate="print"/>
          <a:srcRect/>
          <a:stretch>
            <a:fillRect/>
          </a:stretch>
        </p:blipFill>
        <p:spPr bwMode="auto">
          <a:xfrm>
            <a:off x="4860032" y="1419623"/>
            <a:ext cx="3528392" cy="2559814"/>
          </a:xfrm>
          <a:prstGeom prst="rect">
            <a:avLst/>
          </a:prstGeom>
          <a:noFill/>
        </p:spPr>
      </p:pic>
    </p:spTree>
    <p:extLst>
      <p:ext uri="{BB962C8B-B14F-4D97-AF65-F5344CB8AC3E}">
        <p14:creationId xmlns:p14="http://schemas.microsoft.com/office/powerpoint/2010/main" val="303540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36512" y="195486"/>
            <a:ext cx="9107488" cy="523220"/>
          </a:xfrm>
          <a:prstGeom prst="rect">
            <a:avLst/>
          </a:prstGeom>
          <a:solidFill>
            <a:schemeClr val="accent3"/>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ZAMAN NEDİR?</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p:txBody>
          <a:bodyPr>
            <a:normAutofit/>
          </a:bodyPr>
          <a:lstStyle/>
          <a:p>
            <a:r>
              <a:rPr lang="tr-TR" sz="2400" b="1" dirty="0" smtClean="0">
                <a:solidFill>
                  <a:schemeClr val="tx1"/>
                </a:solidFill>
              </a:rPr>
              <a:t>Zaman: </a:t>
            </a:r>
            <a:r>
              <a:rPr lang="en-US" sz="2400" b="1" dirty="0" smtClean="0">
                <a:solidFill>
                  <a:schemeClr val="tx1"/>
                </a:solidFill>
              </a:rPr>
              <a:t>“</a:t>
            </a:r>
            <a:r>
              <a:rPr lang="en-US" sz="2400" dirty="0" err="1" smtClean="0">
                <a:solidFill>
                  <a:schemeClr val="tx1"/>
                </a:solidFill>
              </a:rPr>
              <a:t>bize</a:t>
            </a:r>
            <a:r>
              <a:rPr lang="en-US" sz="2400" dirty="0" smtClean="0">
                <a:solidFill>
                  <a:schemeClr val="tx1"/>
                </a:solidFill>
              </a:rPr>
              <a:t> </a:t>
            </a:r>
            <a:r>
              <a:rPr lang="en-US" sz="2400" dirty="0" err="1">
                <a:solidFill>
                  <a:schemeClr val="tx1"/>
                </a:solidFill>
              </a:rPr>
              <a:t>verilen</a:t>
            </a:r>
            <a:r>
              <a:rPr lang="en-US" sz="2400" dirty="0">
                <a:solidFill>
                  <a:schemeClr val="tx1"/>
                </a:solidFill>
              </a:rPr>
              <a:t> </a:t>
            </a:r>
            <a:r>
              <a:rPr lang="en-US" sz="2400" dirty="0" err="1">
                <a:solidFill>
                  <a:schemeClr val="tx1"/>
                </a:solidFill>
              </a:rPr>
              <a:t>sürenin</a:t>
            </a:r>
            <a:r>
              <a:rPr lang="en-US" sz="2400" dirty="0">
                <a:solidFill>
                  <a:schemeClr val="tx1"/>
                </a:solidFill>
              </a:rPr>
              <a:t> </a:t>
            </a:r>
            <a:r>
              <a:rPr lang="en-US" sz="2400" dirty="0" err="1">
                <a:solidFill>
                  <a:schemeClr val="tx1"/>
                </a:solidFill>
              </a:rPr>
              <a:t>tamamıdır</a:t>
            </a:r>
            <a:r>
              <a:rPr lang="en-US" sz="2400" dirty="0">
                <a:solidFill>
                  <a:schemeClr val="tx1"/>
                </a:solidFill>
              </a:rPr>
              <a:t>”. Bu </a:t>
            </a:r>
            <a:r>
              <a:rPr lang="en-US" sz="2400" dirty="0" err="1">
                <a:solidFill>
                  <a:schemeClr val="tx1"/>
                </a:solidFill>
              </a:rPr>
              <a:t>geniş</a:t>
            </a:r>
            <a:r>
              <a:rPr lang="en-US" sz="2400" dirty="0">
                <a:solidFill>
                  <a:schemeClr val="tx1"/>
                </a:solidFill>
              </a:rPr>
              <a:t> </a:t>
            </a:r>
            <a:r>
              <a:rPr lang="en-US" sz="2400" dirty="0" err="1">
                <a:solidFill>
                  <a:schemeClr val="tx1"/>
                </a:solidFill>
              </a:rPr>
              <a:t>çerçeveyi</a:t>
            </a:r>
            <a:r>
              <a:rPr lang="en-US" sz="2400" dirty="0">
                <a:solidFill>
                  <a:schemeClr val="tx1"/>
                </a:solidFill>
              </a:rPr>
              <a:t> </a:t>
            </a:r>
            <a:r>
              <a:rPr lang="en-US" sz="2400" dirty="0" err="1">
                <a:solidFill>
                  <a:schemeClr val="tx1"/>
                </a:solidFill>
              </a:rPr>
              <a:t>somutlaştırarak</a:t>
            </a:r>
            <a:r>
              <a:rPr lang="en-US" sz="2400" dirty="0">
                <a:solidFill>
                  <a:schemeClr val="tx1"/>
                </a:solidFill>
              </a:rPr>
              <a:t> </a:t>
            </a:r>
            <a:r>
              <a:rPr lang="en-US" sz="2400" dirty="0" err="1">
                <a:solidFill>
                  <a:schemeClr val="tx1"/>
                </a:solidFill>
              </a:rPr>
              <a:t>doldurmak</a:t>
            </a:r>
            <a:r>
              <a:rPr lang="en-US" sz="2400" dirty="0">
                <a:solidFill>
                  <a:schemeClr val="tx1"/>
                </a:solidFill>
              </a:rPr>
              <a:t> </a:t>
            </a:r>
            <a:r>
              <a:rPr lang="en-US" sz="2400" dirty="0" err="1">
                <a:solidFill>
                  <a:schemeClr val="tx1"/>
                </a:solidFill>
              </a:rPr>
              <a:t>mümkündür</a:t>
            </a:r>
            <a:r>
              <a:rPr lang="en-US" sz="2400" dirty="0">
                <a:solidFill>
                  <a:schemeClr val="tx1"/>
                </a:solidFill>
              </a:rPr>
              <a:t>. </a:t>
            </a:r>
            <a:r>
              <a:rPr lang="en-US" sz="2400" dirty="0" err="1">
                <a:solidFill>
                  <a:schemeClr val="tx1"/>
                </a:solidFill>
              </a:rPr>
              <a:t>Dolayısıyla</a:t>
            </a:r>
            <a:r>
              <a:rPr lang="en-US" sz="2400" dirty="0">
                <a:solidFill>
                  <a:schemeClr val="tx1"/>
                </a:solidFill>
              </a:rPr>
              <a:t> zaman, </a:t>
            </a:r>
            <a:r>
              <a:rPr lang="en-US" sz="2400" dirty="0" err="1">
                <a:solidFill>
                  <a:schemeClr val="tx1"/>
                </a:solidFill>
              </a:rPr>
              <a:t>bize</a:t>
            </a:r>
            <a:r>
              <a:rPr lang="en-US" sz="2400" dirty="0">
                <a:solidFill>
                  <a:schemeClr val="tx1"/>
                </a:solidFill>
              </a:rPr>
              <a:t> </a:t>
            </a:r>
            <a:r>
              <a:rPr lang="en-US" sz="2400" dirty="0" err="1">
                <a:solidFill>
                  <a:schemeClr val="tx1"/>
                </a:solidFill>
              </a:rPr>
              <a:t>biçilen</a:t>
            </a:r>
            <a:r>
              <a:rPr lang="en-US" sz="2400" dirty="0">
                <a:solidFill>
                  <a:schemeClr val="tx1"/>
                </a:solidFill>
              </a:rPr>
              <a:t> </a:t>
            </a:r>
            <a:r>
              <a:rPr lang="en-US" sz="2400" dirty="0" err="1">
                <a:solidFill>
                  <a:schemeClr val="tx1"/>
                </a:solidFill>
              </a:rPr>
              <a:t>süre</a:t>
            </a:r>
            <a:r>
              <a:rPr lang="en-US" sz="2400" dirty="0">
                <a:solidFill>
                  <a:schemeClr val="tx1"/>
                </a:solidFill>
              </a:rPr>
              <a:t>, </a:t>
            </a:r>
            <a:r>
              <a:rPr lang="en-US" sz="2400" dirty="0" err="1">
                <a:solidFill>
                  <a:schemeClr val="tx1"/>
                </a:solidFill>
              </a:rPr>
              <a:t>ömür</a:t>
            </a:r>
            <a:r>
              <a:rPr lang="en-US" sz="2400" dirty="0">
                <a:solidFill>
                  <a:schemeClr val="tx1"/>
                </a:solidFill>
              </a:rPr>
              <a:t>, </a:t>
            </a:r>
            <a:r>
              <a:rPr lang="en-US" sz="2400" dirty="0" err="1">
                <a:solidFill>
                  <a:schemeClr val="tx1"/>
                </a:solidFill>
              </a:rPr>
              <a:t>hayat</a:t>
            </a:r>
            <a:r>
              <a:rPr lang="en-US" sz="2400" dirty="0">
                <a:solidFill>
                  <a:schemeClr val="tx1"/>
                </a:solidFill>
              </a:rPr>
              <a:t> </a:t>
            </a:r>
            <a:r>
              <a:rPr lang="en-US" sz="2400" dirty="0" err="1">
                <a:solidFill>
                  <a:schemeClr val="tx1"/>
                </a:solidFill>
              </a:rPr>
              <a:t>olduğu</a:t>
            </a:r>
            <a:r>
              <a:rPr lang="en-US" sz="2400" dirty="0">
                <a:solidFill>
                  <a:schemeClr val="tx1"/>
                </a:solidFill>
              </a:rPr>
              <a:t> </a:t>
            </a:r>
            <a:r>
              <a:rPr lang="en-US" sz="2400" dirty="0" err="1">
                <a:solidFill>
                  <a:schemeClr val="tx1"/>
                </a:solidFill>
              </a:rPr>
              <a:t>kadar</a:t>
            </a:r>
            <a:r>
              <a:rPr lang="en-US" sz="2400" dirty="0">
                <a:solidFill>
                  <a:schemeClr val="tx1"/>
                </a:solidFill>
              </a:rPr>
              <a:t>, </a:t>
            </a:r>
            <a:r>
              <a:rPr lang="en-US" sz="2400" dirty="0" err="1">
                <a:solidFill>
                  <a:schemeClr val="tx1"/>
                </a:solidFill>
              </a:rPr>
              <a:t>bir</a:t>
            </a:r>
            <a:r>
              <a:rPr lang="en-US" sz="2400" dirty="0">
                <a:solidFill>
                  <a:schemeClr val="tx1"/>
                </a:solidFill>
              </a:rPr>
              <a:t> </a:t>
            </a:r>
            <a:r>
              <a:rPr lang="en-US" sz="2400" dirty="0" err="1">
                <a:solidFill>
                  <a:schemeClr val="tx1"/>
                </a:solidFill>
              </a:rPr>
              <a:t>günlük</a:t>
            </a:r>
            <a:r>
              <a:rPr lang="en-US" sz="2400" dirty="0">
                <a:solidFill>
                  <a:schemeClr val="tx1"/>
                </a:solidFill>
              </a:rPr>
              <a:t> </a:t>
            </a:r>
            <a:r>
              <a:rPr lang="en-US" sz="2400" dirty="0" err="1">
                <a:solidFill>
                  <a:schemeClr val="tx1"/>
                </a:solidFill>
              </a:rPr>
              <a:t>bir</a:t>
            </a:r>
            <a:r>
              <a:rPr lang="en-US" sz="2400" dirty="0">
                <a:solidFill>
                  <a:schemeClr val="tx1"/>
                </a:solidFill>
              </a:rPr>
              <a:t> </a:t>
            </a:r>
            <a:r>
              <a:rPr lang="en-US" sz="2400" dirty="0" err="1">
                <a:solidFill>
                  <a:schemeClr val="tx1"/>
                </a:solidFill>
              </a:rPr>
              <a:t>hayat</a:t>
            </a:r>
            <a:r>
              <a:rPr lang="en-US" sz="2400" dirty="0">
                <a:solidFill>
                  <a:schemeClr val="tx1"/>
                </a:solidFill>
              </a:rPr>
              <a:t> </a:t>
            </a:r>
            <a:r>
              <a:rPr lang="en-US" sz="2400" dirty="0" err="1">
                <a:solidFill>
                  <a:schemeClr val="tx1"/>
                </a:solidFill>
              </a:rPr>
              <a:t>dilimi</a:t>
            </a:r>
            <a:r>
              <a:rPr lang="en-US" sz="2400" dirty="0">
                <a:solidFill>
                  <a:schemeClr val="tx1"/>
                </a:solidFill>
              </a:rPr>
              <a:t> </a:t>
            </a:r>
            <a:r>
              <a:rPr lang="en-US" sz="2400" dirty="0" err="1">
                <a:solidFill>
                  <a:schemeClr val="tx1"/>
                </a:solidFill>
              </a:rPr>
              <a:t>veya</a:t>
            </a:r>
            <a:r>
              <a:rPr lang="en-US" sz="2400" dirty="0">
                <a:solidFill>
                  <a:schemeClr val="tx1"/>
                </a:solidFill>
              </a:rPr>
              <a:t> </a:t>
            </a:r>
            <a:r>
              <a:rPr lang="en-US" sz="2400" dirty="0" err="1">
                <a:solidFill>
                  <a:schemeClr val="tx1"/>
                </a:solidFill>
              </a:rPr>
              <a:t>belirli</a:t>
            </a:r>
            <a:r>
              <a:rPr lang="en-US" sz="2400" dirty="0">
                <a:solidFill>
                  <a:schemeClr val="tx1"/>
                </a:solidFill>
              </a:rPr>
              <a:t> </a:t>
            </a:r>
            <a:r>
              <a:rPr lang="en-US" sz="2400" dirty="0" err="1">
                <a:solidFill>
                  <a:schemeClr val="tx1"/>
                </a:solidFill>
              </a:rPr>
              <a:t>bir</a:t>
            </a:r>
            <a:r>
              <a:rPr lang="en-US" sz="2400" dirty="0">
                <a:solidFill>
                  <a:schemeClr val="tx1"/>
                </a:solidFill>
              </a:rPr>
              <a:t> </a:t>
            </a:r>
            <a:r>
              <a:rPr lang="en-US" sz="2400" dirty="0" err="1">
                <a:solidFill>
                  <a:schemeClr val="tx1"/>
                </a:solidFill>
              </a:rPr>
              <a:t>iş</a:t>
            </a:r>
            <a:r>
              <a:rPr lang="en-US" sz="2400" dirty="0">
                <a:solidFill>
                  <a:schemeClr val="tx1"/>
                </a:solidFill>
              </a:rPr>
              <a:t> </a:t>
            </a:r>
            <a:r>
              <a:rPr lang="en-US" sz="2400" dirty="0" err="1">
                <a:solidFill>
                  <a:schemeClr val="tx1"/>
                </a:solidFill>
              </a:rPr>
              <a:t>için</a:t>
            </a:r>
            <a:r>
              <a:rPr lang="en-US" sz="2400" dirty="0">
                <a:solidFill>
                  <a:schemeClr val="tx1"/>
                </a:solidFill>
              </a:rPr>
              <a:t> </a:t>
            </a:r>
            <a:r>
              <a:rPr lang="en-US" sz="2400" dirty="0" err="1">
                <a:solidFill>
                  <a:schemeClr val="tx1"/>
                </a:solidFill>
              </a:rPr>
              <a:t>gereken</a:t>
            </a:r>
            <a:r>
              <a:rPr lang="en-US" sz="2400" dirty="0">
                <a:solidFill>
                  <a:schemeClr val="tx1"/>
                </a:solidFill>
              </a:rPr>
              <a:t> </a:t>
            </a:r>
            <a:r>
              <a:rPr lang="en-US" sz="2400" dirty="0" err="1">
                <a:solidFill>
                  <a:schemeClr val="tx1"/>
                </a:solidFill>
              </a:rPr>
              <a:t>süre</a:t>
            </a:r>
            <a:r>
              <a:rPr lang="en-US" sz="2400" dirty="0">
                <a:solidFill>
                  <a:schemeClr val="tx1"/>
                </a:solidFill>
              </a:rPr>
              <a:t> de </a:t>
            </a:r>
            <a:r>
              <a:rPr lang="en-US" sz="2400" dirty="0" err="1">
                <a:solidFill>
                  <a:schemeClr val="tx1"/>
                </a:solidFill>
              </a:rPr>
              <a:t>olabilir</a:t>
            </a:r>
            <a:r>
              <a:rPr lang="en-US" sz="2400" dirty="0">
                <a:solidFill>
                  <a:schemeClr val="tx1"/>
                </a:solidFill>
              </a:rPr>
              <a:t>.</a:t>
            </a:r>
            <a:endParaRPr lang="tr-TR" sz="2400" dirty="0">
              <a:solidFill>
                <a:schemeClr val="tx1"/>
              </a:solidFill>
            </a:endParaRPr>
          </a:p>
          <a:p>
            <a:endParaRPr lang="tr-TR" sz="2400" dirty="0">
              <a:solidFill>
                <a:schemeClr val="tx1"/>
              </a:solidFill>
            </a:endParaRPr>
          </a:p>
        </p:txBody>
      </p:sp>
    </p:spTree>
    <p:extLst>
      <p:ext uri="{BB962C8B-B14F-4D97-AF65-F5344CB8AC3E}">
        <p14:creationId xmlns:p14="http://schemas.microsoft.com/office/powerpoint/2010/main" val="104031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827584" y="555526"/>
            <a:ext cx="7097216" cy="4299938"/>
          </a:xfrm>
          <a:ln>
            <a:noFill/>
          </a:ln>
        </p:spPr>
        <p:txBody>
          <a:bodyPr>
            <a:noAutofit/>
          </a:bodyPr>
          <a:lstStyle/>
          <a:p>
            <a:pPr algn="ctr">
              <a:buNone/>
            </a:pPr>
            <a:r>
              <a:rPr lang="tr-TR" sz="1600" b="1" dirty="0" smtClean="0">
                <a:solidFill>
                  <a:schemeClr val="tx1"/>
                </a:solidFill>
                <a:latin typeface="Wide Latin" pitchFamily="18" charset="0"/>
              </a:rPr>
              <a:t> </a:t>
            </a:r>
          </a:p>
          <a:p>
            <a:pPr>
              <a:buNone/>
            </a:pPr>
            <a:endParaRPr lang="tr-TR" sz="1600" b="1" dirty="0" smtClean="0">
              <a:solidFill>
                <a:schemeClr val="tx1"/>
              </a:solidFill>
            </a:endParaRPr>
          </a:p>
          <a:p>
            <a:r>
              <a:rPr lang="tr-TR" sz="2800" b="1" dirty="0" smtClean="0">
                <a:solidFill>
                  <a:schemeClr val="tx1"/>
                </a:solidFill>
              </a:rPr>
              <a:t>Yerine konulması,</a:t>
            </a:r>
          </a:p>
          <a:p>
            <a:r>
              <a:rPr lang="tr-TR" sz="2800" b="1" dirty="0" smtClean="0">
                <a:solidFill>
                  <a:schemeClr val="tx1"/>
                </a:solidFill>
              </a:rPr>
              <a:t>Geri döndürülmesi,</a:t>
            </a:r>
          </a:p>
          <a:p>
            <a:r>
              <a:rPr lang="tr-TR" sz="2800" b="1" dirty="0" smtClean="0">
                <a:solidFill>
                  <a:schemeClr val="tx1"/>
                </a:solidFill>
              </a:rPr>
              <a:t>Yenilenmesi,</a:t>
            </a:r>
          </a:p>
          <a:p>
            <a:r>
              <a:rPr lang="tr-TR" sz="2800" b="1" dirty="0" smtClean="0">
                <a:solidFill>
                  <a:schemeClr val="tx1"/>
                </a:solidFill>
              </a:rPr>
              <a:t>Devredilmesi,</a:t>
            </a:r>
          </a:p>
          <a:p>
            <a:r>
              <a:rPr lang="tr-TR" sz="2800" b="1" dirty="0" smtClean="0">
                <a:solidFill>
                  <a:schemeClr val="tx1"/>
                </a:solidFill>
              </a:rPr>
              <a:t>Depolanması </a:t>
            </a:r>
          </a:p>
          <a:p>
            <a:r>
              <a:rPr lang="tr-TR" sz="2800" b="1" dirty="0" smtClean="0">
                <a:solidFill>
                  <a:schemeClr val="tx1"/>
                </a:solidFill>
              </a:rPr>
              <a:t>Satın alınması</a:t>
            </a:r>
          </a:p>
          <a:p>
            <a:pPr>
              <a:buNone/>
            </a:pPr>
            <a:r>
              <a:rPr lang="tr-TR" sz="2800" b="1" dirty="0" smtClean="0">
                <a:solidFill>
                  <a:schemeClr val="tx1"/>
                </a:solidFill>
              </a:rPr>
              <a:t> mümkün olmayan bir kavramdır.</a:t>
            </a:r>
            <a:endParaRPr lang="tr-TR" sz="2800" b="1" dirty="0">
              <a:solidFill>
                <a:schemeClr val="tx1"/>
              </a:solidFill>
            </a:endParaRPr>
          </a:p>
        </p:txBody>
      </p:sp>
      <p:pic>
        <p:nvPicPr>
          <p:cNvPr id="1026" name="Picture 2" descr="C:\Users\Rehberlik 2\Desktop\Zaman Görseller\tree-2718844_960_720.png"/>
          <p:cNvPicPr>
            <a:picLocks noChangeAspect="1" noChangeArrowheads="1"/>
          </p:cNvPicPr>
          <p:nvPr/>
        </p:nvPicPr>
        <p:blipFill>
          <a:blip r:embed="rId2" cstate="print"/>
          <a:srcRect/>
          <a:stretch>
            <a:fillRect/>
          </a:stretch>
        </p:blipFill>
        <p:spPr bwMode="auto">
          <a:xfrm>
            <a:off x="2915816" y="843558"/>
            <a:ext cx="7596336" cy="3834426"/>
          </a:xfrm>
          <a:prstGeom prst="rect">
            <a:avLst/>
          </a:prstGeom>
          <a:noFill/>
        </p:spPr>
      </p:pic>
      <p:sp>
        <p:nvSpPr>
          <p:cNvPr id="5" name="Metin kutusu 4"/>
          <p:cNvSpPr txBox="1"/>
          <p:nvPr/>
        </p:nvSpPr>
        <p:spPr>
          <a:xfrm>
            <a:off x="0" y="195486"/>
            <a:ext cx="9115328"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ZAMAN</a:t>
            </a:r>
            <a:endParaRPr lang="tr-TR"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956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987574"/>
            <a:ext cx="8640960" cy="3386446"/>
          </a:xfrm>
        </p:spPr>
        <p:txBody>
          <a:bodyPr>
            <a:normAutofit/>
          </a:bodyPr>
          <a:lstStyle/>
          <a:p>
            <a:pPr>
              <a:buNone/>
            </a:pPr>
            <a:r>
              <a:rPr lang="tr-TR" dirty="0" smtClean="0"/>
              <a:t>		</a:t>
            </a:r>
          </a:p>
          <a:p>
            <a:pPr algn="ctr">
              <a:buNone/>
            </a:pPr>
            <a:r>
              <a:rPr lang="tr-TR" dirty="0" smtClean="0"/>
              <a:t>		</a:t>
            </a:r>
            <a:r>
              <a:rPr lang="tr-TR" sz="2400" dirty="0" smtClean="0"/>
              <a:t>Zaman bu kadar önemliyse onu en verimli şekilde kullanmamız gerekmez mi?</a:t>
            </a:r>
          </a:p>
          <a:p>
            <a:pPr>
              <a:buNone/>
            </a:pPr>
            <a:endParaRPr lang="tr-TR" dirty="0" smtClean="0"/>
          </a:p>
          <a:p>
            <a:pPr>
              <a:buNone/>
            </a:pPr>
            <a:r>
              <a:rPr lang="tr-T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tr-TR" dirty="0"/>
          </a:p>
        </p:txBody>
      </p:sp>
      <p:pic>
        <p:nvPicPr>
          <p:cNvPr id="2050" name="Picture 2" descr="C:\Users\Rehberlik 2\Desktop\Zaman Görseller\Screen Shot 2014-12-14 at 11.40.48 PM.png"/>
          <p:cNvPicPr>
            <a:picLocks noChangeAspect="1" noChangeArrowheads="1"/>
          </p:cNvPicPr>
          <p:nvPr/>
        </p:nvPicPr>
        <p:blipFill>
          <a:blip r:embed="rId2" cstate="print"/>
          <a:srcRect/>
          <a:stretch>
            <a:fillRect/>
          </a:stretch>
        </p:blipFill>
        <p:spPr bwMode="auto">
          <a:xfrm>
            <a:off x="2090425" y="2211710"/>
            <a:ext cx="4905805" cy="2440577"/>
          </a:xfrm>
          <a:prstGeom prst="rect">
            <a:avLst/>
          </a:prstGeom>
          <a:noFill/>
        </p:spPr>
      </p:pic>
      <p:sp>
        <p:nvSpPr>
          <p:cNvPr id="4" name="Metin kutusu 3"/>
          <p:cNvSpPr txBox="1"/>
          <p:nvPr/>
        </p:nvSpPr>
        <p:spPr>
          <a:xfrm>
            <a:off x="35496" y="195486"/>
            <a:ext cx="9108504"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PEKİ, ZAMANI NASIL ETKİLİ KULLANABİLİRİZ?</a:t>
            </a:r>
          </a:p>
        </p:txBody>
      </p:sp>
    </p:spTree>
    <p:extLst>
      <p:ext uri="{BB962C8B-B14F-4D97-AF65-F5344CB8AC3E}">
        <p14:creationId xmlns:p14="http://schemas.microsoft.com/office/powerpoint/2010/main" val="19241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0"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ZAMAN YÖNETİMİ TEKNİKLERİ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522606" y="1355741"/>
            <a:ext cx="8064896" cy="2585323"/>
          </a:xfrm>
          <a:prstGeom prst="rect">
            <a:avLst/>
          </a:prstGeom>
        </p:spPr>
        <p:txBody>
          <a:bodyPr wrap="square">
            <a:spAutoFit/>
          </a:bodyPr>
          <a:lstStyle/>
          <a:p>
            <a:r>
              <a:rPr lang="tr-TR" sz="2400" b="1" dirty="0" smtClean="0"/>
              <a:t>Bu Seminerde Size İki Önemli Zaman Yönetimi Tekniğinden Bahsetmek İstiyorum:</a:t>
            </a:r>
          </a:p>
          <a:p>
            <a:endParaRPr lang="tr-TR" sz="2400" b="1" dirty="0" smtClean="0"/>
          </a:p>
          <a:p>
            <a:endParaRPr lang="tr-TR" b="1" dirty="0" smtClean="0"/>
          </a:p>
          <a:p>
            <a:endParaRPr lang="tr-TR" b="1" dirty="0" smtClean="0"/>
          </a:p>
          <a:p>
            <a:endParaRPr lang="tr-TR" b="1" dirty="0"/>
          </a:p>
          <a:p>
            <a:pPr marL="342900" indent="-342900">
              <a:buFont typeface="+mj-lt"/>
              <a:buAutoNum type="arabicPeriod"/>
            </a:pPr>
            <a:endParaRPr lang="tr-TR" b="1" dirty="0" smtClean="0"/>
          </a:p>
          <a:p>
            <a:endParaRPr lang="tr-TR" dirty="0"/>
          </a:p>
        </p:txBody>
      </p:sp>
      <p:sp>
        <p:nvSpPr>
          <p:cNvPr id="12" name="Yuvarlatılmış Dikdörtgen 11"/>
          <p:cNvSpPr/>
          <p:nvPr/>
        </p:nvSpPr>
        <p:spPr>
          <a:xfrm>
            <a:off x="2721460" y="2139702"/>
            <a:ext cx="36290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b="1" dirty="0" smtClean="0"/>
          </a:p>
          <a:p>
            <a:pPr algn="ctr"/>
            <a:r>
              <a:rPr lang="tr-TR" sz="2400" b="1" dirty="0" smtClean="0"/>
              <a:t>Eisenhower </a:t>
            </a:r>
            <a:r>
              <a:rPr lang="tr-TR" sz="2400" b="1" dirty="0"/>
              <a:t>Matrisi </a:t>
            </a:r>
          </a:p>
          <a:p>
            <a:pPr algn="ctr"/>
            <a:endParaRPr lang="tr-TR" sz="2400" b="1" dirty="0"/>
          </a:p>
        </p:txBody>
      </p:sp>
      <p:sp>
        <p:nvSpPr>
          <p:cNvPr id="13" name="Yuvarlatılmış Dikdörtgen 12"/>
          <p:cNvSpPr/>
          <p:nvPr/>
        </p:nvSpPr>
        <p:spPr>
          <a:xfrm>
            <a:off x="2721460" y="2931790"/>
            <a:ext cx="3629072" cy="6480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800" b="1" dirty="0" err="1"/>
              <a:t>Pomodoro</a:t>
            </a:r>
            <a:r>
              <a:rPr lang="tr-TR" sz="2800" b="1" dirty="0"/>
              <a:t> Tekniği</a:t>
            </a:r>
          </a:p>
        </p:txBody>
      </p:sp>
    </p:spTree>
    <p:extLst>
      <p:ext uri="{BB962C8B-B14F-4D97-AF65-F5344CB8AC3E}">
        <p14:creationId xmlns:p14="http://schemas.microsoft.com/office/powerpoint/2010/main" val="54227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6512" y="195486"/>
            <a:ext cx="9107488"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EİSENHOWER MATRİSİ </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Tablo 3"/>
          <p:cNvGraphicFramePr>
            <a:graphicFrameLocks noGrp="1"/>
          </p:cNvGraphicFramePr>
          <p:nvPr>
            <p:extLst>
              <p:ext uri="{D42A27DB-BD31-4B8C-83A1-F6EECF244321}">
                <p14:modId xmlns:p14="http://schemas.microsoft.com/office/powerpoint/2010/main" val="923762689"/>
              </p:ext>
            </p:extLst>
          </p:nvPr>
        </p:nvGraphicFramePr>
        <p:xfrm>
          <a:off x="917848" y="987574"/>
          <a:ext cx="7344815" cy="3675856"/>
        </p:xfrm>
        <a:graphic>
          <a:graphicData uri="http://schemas.openxmlformats.org/drawingml/2006/table">
            <a:tbl>
              <a:tblPr firstRow="1" firstCol="1" bandRow="1">
                <a:tableStyleId>{5C22544A-7EE6-4342-B048-85BDC9FD1C3A}</a:tableStyleId>
              </a:tblPr>
              <a:tblGrid>
                <a:gridCol w="439598"/>
                <a:gridCol w="3436240"/>
                <a:gridCol w="3468977"/>
              </a:tblGrid>
              <a:tr h="308646">
                <a:tc>
                  <a:txBody>
                    <a:bodyPr/>
                    <a:lstStyle/>
                    <a:p>
                      <a:pPr algn="ctr">
                        <a:lnSpc>
                          <a:spcPct val="107000"/>
                        </a:lnSpc>
                        <a:spcAft>
                          <a:spcPts val="0"/>
                        </a:spcAft>
                      </a:pPr>
                      <a:r>
                        <a:rPr lang="tr-TR" sz="1300" dirty="0">
                          <a:effectLst/>
                        </a:rPr>
                        <a:t> </a:t>
                      </a:r>
                      <a:endParaRPr lang="tr-TR" sz="700" dirty="0">
                        <a:effectLst/>
                        <a:latin typeface="Calibri"/>
                        <a:ea typeface="Calibri"/>
                        <a:cs typeface="Times New Roman"/>
                      </a:endParaRPr>
                    </a:p>
                  </a:txBody>
                  <a:tcPr marL="43472" marR="43472" marT="0" marB="0">
                    <a:solidFill>
                      <a:schemeClr val="tx1"/>
                    </a:solidFill>
                  </a:tcPr>
                </a:tc>
                <a:tc>
                  <a:txBody>
                    <a:bodyPr/>
                    <a:lstStyle/>
                    <a:p>
                      <a:pPr algn="ctr">
                        <a:lnSpc>
                          <a:spcPct val="107000"/>
                        </a:lnSpc>
                        <a:spcAft>
                          <a:spcPts val="0"/>
                        </a:spcAft>
                      </a:pPr>
                      <a:r>
                        <a:rPr lang="tr-TR" sz="1600" dirty="0">
                          <a:effectLst/>
                        </a:rPr>
                        <a:t>ACİL DEĞİL</a:t>
                      </a:r>
                      <a:endParaRPr lang="tr-TR" sz="900" dirty="0">
                        <a:effectLst/>
                        <a:latin typeface="Calibri"/>
                        <a:ea typeface="Calibri"/>
                        <a:cs typeface="Times New Roman"/>
                      </a:endParaRPr>
                    </a:p>
                  </a:txBody>
                  <a:tcPr marL="43472" marR="43472" marT="0" marB="0">
                    <a:solidFill>
                      <a:schemeClr val="tx1"/>
                    </a:solidFill>
                  </a:tcPr>
                </a:tc>
                <a:tc>
                  <a:txBody>
                    <a:bodyPr/>
                    <a:lstStyle/>
                    <a:p>
                      <a:pPr algn="ctr">
                        <a:lnSpc>
                          <a:spcPct val="107000"/>
                        </a:lnSpc>
                        <a:spcAft>
                          <a:spcPts val="0"/>
                        </a:spcAft>
                      </a:pPr>
                      <a:r>
                        <a:rPr lang="tr-TR" sz="1600" dirty="0">
                          <a:effectLst/>
                        </a:rPr>
                        <a:t>ACİL </a:t>
                      </a:r>
                      <a:endParaRPr lang="tr-TR" sz="900" dirty="0">
                        <a:effectLst/>
                        <a:latin typeface="Calibri"/>
                        <a:ea typeface="Calibri"/>
                        <a:cs typeface="Times New Roman"/>
                      </a:endParaRPr>
                    </a:p>
                  </a:txBody>
                  <a:tcPr marL="43472" marR="43472" marT="0" marB="0">
                    <a:solidFill>
                      <a:schemeClr val="tx1"/>
                    </a:solidFill>
                  </a:tcPr>
                </a:tc>
              </a:tr>
              <a:tr h="1683605">
                <a:tc>
                  <a:txBody>
                    <a:bodyPr/>
                    <a:lstStyle/>
                    <a:p>
                      <a:pPr marL="71755" marR="71755" algn="ctr">
                        <a:lnSpc>
                          <a:spcPct val="107000"/>
                        </a:lnSpc>
                        <a:spcAft>
                          <a:spcPts val="0"/>
                        </a:spcAft>
                      </a:pPr>
                      <a:r>
                        <a:rPr lang="tr-TR" sz="1300" dirty="0">
                          <a:effectLst/>
                        </a:rPr>
                        <a:t>             </a:t>
                      </a:r>
                      <a:r>
                        <a:rPr lang="tr-TR" sz="1600" dirty="0">
                          <a:effectLst/>
                        </a:rPr>
                        <a:t>ÖNEMLİ</a:t>
                      </a:r>
                      <a:endParaRPr lang="tr-TR" sz="900" dirty="0">
                        <a:effectLst/>
                        <a:latin typeface="Calibri"/>
                        <a:ea typeface="Calibri"/>
                        <a:cs typeface="Times New Roman"/>
                      </a:endParaRPr>
                    </a:p>
                  </a:txBody>
                  <a:tcPr marL="43472" marR="43472" marT="0" marB="0" vert="vert270"/>
                </a:tc>
                <a:tc>
                  <a:txBody>
                    <a:bodyPr/>
                    <a:lstStyle/>
                    <a:p>
                      <a:pPr algn="ctr">
                        <a:lnSpc>
                          <a:spcPct val="107000"/>
                        </a:lnSpc>
                        <a:spcAft>
                          <a:spcPts val="0"/>
                        </a:spcAft>
                      </a:pPr>
                      <a:r>
                        <a:rPr lang="tr-TR" sz="1300" dirty="0">
                          <a:effectLst/>
                        </a:rPr>
                        <a:t> </a:t>
                      </a:r>
                      <a:endParaRPr lang="tr-TR" sz="700" dirty="0">
                        <a:effectLst/>
                      </a:endParaRPr>
                    </a:p>
                    <a:p>
                      <a:pPr algn="ctr">
                        <a:lnSpc>
                          <a:spcPct val="107000"/>
                        </a:lnSpc>
                        <a:spcAft>
                          <a:spcPts val="0"/>
                        </a:spcAft>
                      </a:pPr>
                      <a:r>
                        <a:rPr lang="tr-TR" sz="2000" b="1" dirty="0">
                          <a:effectLst/>
                        </a:rPr>
                        <a:t>ÖNEMLİ-ACİL DEĞİL</a:t>
                      </a:r>
                      <a:endParaRPr lang="tr-TR" sz="1050" b="1" dirty="0">
                        <a:effectLst/>
                      </a:endParaRPr>
                    </a:p>
                    <a:p>
                      <a:pPr algn="ctr">
                        <a:lnSpc>
                          <a:spcPct val="107000"/>
                        </a:lnSpc>
                        <a:spcAft>
                          <a:spcPts val="0"/>
                        </a:spcAft>
                      </a:pPr>
                      <a:r>
                        <a:rPr lang="tr-TR" sz="2000" b="1" dirty="0">
                          <a:effectLst/>
                        </a:rPr>
                        <a:t> </a:t>
                      </a:r>
                      <a:endParaRPr lang="tr-TR" sz="1050" b="1" dirty="0">
                        <a:effectLst/>
                      </a:endParaRPr>
                    </a:p>
                    <a:p>
                      <a:pPr algn="ctr">
                        <a:lnSpc>
                          <a:spcPct val="107000"/>
                        </a:lnSpc>
                        <a:spcAft>
                          <a:spcPts val="0"/>
                        </a:spcAft>
                      </a:pPr>
                      <a:r>
                        <a:rPr lang="tr-TR" sz="2000" b="1" dirty="0">
                          <a:effectLst/>
                        </a:rPr>
                        <a:t>NE ZAMAN YAPILACAĞINA </a:t>
                      </a:r>
                      <a:endParaRPr lang="tr-TR" sz="1050" b="1" dirty="0">
                        <a:effectLst/>
                      </a:endParaRPr>
                    </a:p>
                    <a:p>
                      <a:pPr algn="ctr">
                        <a:lnSpc>
                          <a:spcPct val="107000"/>
                        </a:lnSpc>
                        <a:spcAft>
                          <a:spcPts val="0"/>
                        </a:spcAft>
                      </a:pPr>
                      <a:r>
                        <a:rPr lang="tr-TR" sz="2000" b="1" dirty="0">
                          <a:effectLst/>
                        </a:rPr>
                        <a:t>KARAR VER!</a:t>
                      </a:r>
                      <a:endParaRPr lang="tr-TR" sz="1050" b="1" dirty="0">
                        <a:effectLst/>
                        <a:latin typeface="Calibri"/>
                        <a:ea typeface="Calibri"/>
                        <a:cs typeface="Times New Roman"/>
                      </a:endParaRPr>
                    </a:p>
                  </a:txBody>
                  <a:tcPr marL="43472" marR="43472" marT="0" marB="0">
                    <a:solidFill>
                      <a:schemeClr val="accent2"/>
                    </a:solidFill>
                  </a:tcPr>
                </a:tc>
                <a:tc>
                  <a:txBody>
                    <a:bodyPr/>
                    <a:lstStyle/>
                    <a:p>
                      <a:pPr algn="ctr">
                        <a:lnSpc>
                          <a:spcPct val="107000"/>
                        </a:lnSpc>
                        <a:spcAft>
                          <a:spcPts val="0"/>
                        </a:spcAft>
                      </a:pPr>
                      <a:r>
                        <a:rPr lang="tr-TR" sz="1300" dirty="0">
                          <a:effectLst/>
                        </a:rPr>
                        <a:t> </a:t>
                      </a:r>
                      <a:endParaRPr lang="tr-TR" sz="700" dirty="0">
                        <a:effectLst/>
                      </a:endParaRPr>
                    </a:p>
                    <a:p>
                      <a:pPr algn="ctr">
                        <a:lnSpc>
                          <a:spcPct val="107000"/>
                        </a:lnSpc>
                        <a:spcAft>
                          <a:spcPts val="0"/>
                        </a:spcAft>
                      </a:pPr>
                      <a:r>
                        <a:rPr lang="tr-TR" sz="2000" b="1" dirty="0">
                          <a:effectLst/>
                        </a:rPr>
                        <a:t>ÖNEMLİ-ACİL</a:t>
                      </a:r>
                      <a:endParaRPr lang="tr-TR" sz="1050" b="1" dirty="0">
                        <a:effectLst/>
                      </a:endParaRPr>
                    </a:p>
                    <a:p>
                      <a:pPr algn="ctr">
                        <a:lnSpc>
                          <a:spcPct val="107000"/>
                        </a:lnSpc>
                        <a:spcAft>
                          <a:spcPts val="0"/>
                        </a:spcAft>
                      </a:pPr>
                      <a:r>
                        <a:rPr lang="tr-TR" sz="2000" b="1" dirty="0">
                          <a:effectLst/>
                        </a:rPr>
                        <a:t> </a:t>
                      </a:r>
                      <a:endParaRPr lang="tr-TR" sz="1050" b="1" dirty="0">
                        <a:effectLst/>
                      </a:endParaRPr>
                    </a:p>
                    <a:p>
                      <a:pPr algn="ctr">
                        <a:lnSpc>
                          <a:spcPct val="107000"/>
                        </a:lnSpc>
                        <a:spcAft>
                          <a:spcPts val="0"/>
                        </a:spcAft>
                      </a:pPr>
                      <a:r>
                        <a:rPr lang="tr-TR" sz="2000" b="1" dirty="0">
                          <a:effectLst/>
                        </a:rPr>
                        <a:t>HEMEN YAP!</a:t>
                      </a:r>
                      <a:endParaRPr lang="tr-TR" sz="1050" b="1" dirty="0">
                        <a:effectLst/>
                        <a:latin typeface="Calibri"/>
                        <a:ea typeface="Calibri"/>
                        <a:cs typeface="Times New Roman"/>
                      </a:endParaRPr>
                    </a:p>
                  </a:txBody>
                  <a:tcPr marL="43472" marR="43472" marT="0" marB="0">
                    <a:solidFill>
                      <a:srgbClr val="00B0F0"/>
                    </a:solidFill>
                  </a:tcPr>
                </a:tc>
              </a:tr>
              <a:tr h="1683605">
                <a:tc>
                  <a:txBody>
                    <a:bodyPr/>
                    <a:lstStyle/>
                    <a:p>
                      <a:pPr marL="71755" marR="71755" algn="ctr">
                        <a:lnSpc>
                          <a:spcPct val="107000"/>
                        </a:lnSpc>
                        <a:spcAft>
                          <a:spcPts val="0"/>
                        </a:spcAft>
                      </a:pPr>
                      <a:r>
                        <a:rPr lang="tr-TR" sz="1300" dirty="0">
                          <a:effectLst/>
                        </a:rPr>
                        <a:t>        </a:t>
                      </a:r>
                      <a:r>
                        <a:rPr lang="tr-TR" sz="1600" dirty="0">
                          <a:effectLst/>
                        </a:rPr>
                        <a:t>ÖNEMLİ DEĞİL</a:t>
                      </a:r>
                      <a:endParaRPr lang="tr-TR" sz="900" dirty="0">
                        <a:effectLst/>
                        <a:latin typeface="Calibri"/>
                        <a:ea typeface="Calibri"/>
                        <a:cs typeface="Times New Roman"/>
                      </a:endParaRPr>
                    </a:p>
                  </a:txBody>
                  <a:tcPr marL="43472" marR="43472" marT="0" marB="0" vert="vert270"/>
                </a:tc>
                <a:tc>
                  <a:txBody>
                    <a:bodyPr/>
                    <a:lstStyle/>
                    <a:p>
                      <a:pPr algn="ctr">
                        <a:lnSpc>
                          <a:spcPct val="107000"/>
                        </a:lnSpc>
                        <a:spcAft>
                          <a:spcPts val="0"/>
                        </a:spcAft>
                      </a:pPr>
                      <a:r>
                        <a:rPr lang="tr-TR" sz="1300" dirty="0">
                          <a:effectLst/>
                        </a:rPr>
                        <a:t> </a:t>
                      </a:r>
                      <a:endParaRPr lang="tr-TR" sz="700" dirty="0">
                        <a:effectLst/>
                      </a:endParaRPr>
                    </a:p>
                    <a:p>
                      <a:pPr algn="ctr">
                        <a:lnSpc>
                          <a:spcPct val="107000"/>
                        </a:lnSpc>
                        <a:spcAft>
                          <a:spcPts val="0"/>
                        </a:spcAft>
                      </a:pPr>
                      <a:r>
                        <a:rPr lang="tr-TR" sz="2000" b="1" dirty="0">
                          <a:effectLst/>
                        </a:rPr>
                        <a:t>ÖNEMLİ DEĞİL-ACİL DEĞİL</a:t>
                      </a:r>
                      <a:endParaRPr lang="tr-TR" sz="1050" b="1" dirty="0">
                        <a:effectLst/>
                      </a:endParaRPr>
                    </a:p>
                    <a:p>
                      <a:pPr algn="ctr">
                        <a:lnSpc>
                          <a:spcPct val="107000"/>
                        </a:lnSpc>
                        <a:spcAft>
                          <a:spcPts val="0"/>
                        </a:spcAft>
                      </a:pPr>
                      <a:r>
                        <a:rPr lang="tr-TR" sz="2000" b="1" dirty="0">
                          <a:effectLst/>
                        </a:rPr>
                        <a:t> </a:t>
                      </a:r>
                      <a:endParaRPr lang="tr-TR" sz="1050" b="1" dirty="0">
                        <a:effectLst/>
                      </a:endParaRPr>
                    </a:p>
                    <a:p>
                      <a:pPr algn="ctr">
                        <a:lnSpc>
                          <a:spcPct val="107000"/>
                        </a:lnSpc>
                        <a:spcAft>
                          <a:spcPts val="0"/>
                        </a:spcAft>
                      </a:pPr>
                      <a:r>
                        <a:rPr lang="tr-TR" sz="2000" b="1" dirty="0">
                          <a:effectLst/>
                        </a:rPr>
                        <a:t>YAPMA!</a:t>
                      </a:r>
                      <a:endParaRPr lang="tr-TR" sz="1050" b="1" dirty="0">
                        <a:effectLst/>
                      </a:endParaRPr>
                    </a:p>
                    <a:p>
                      <a:pPr algn="ctr">
                        <a:lnSpc>
                          <a:spcPct val="107000"/>
                        </a:lnSpc>
                        <a:spcAft>
                          <a:spcPts val="0"/>
                        </a:spcAft>
                      </a:pPr>
                      <a:r>
                        <a:rPr lang="tr-TR" sz="1300" dirty="0">
                          <a:effectLst/>
                        </a:rPr>
                        <a:t> </a:t>
                      </a:r>
                      <a:endParaRPr lang="tr-TR" sz="700" dirty="0">
                        <a:effectLst/>
                        <a:latin typeface="Calibri"/>
                        <a:ea typeface="Calibri"/>
                        <a:cs typeface="Times New Roman"/>
                      </a:endParaRPr>
                    </a:p>
                  </a:txBody>
                  <a:tcPr marL="43472" marR="43472" marT="0" marB="0">
                    <a:solidFill>
                      <a:schemeClr val="accent1">
                        <a:lumMod val="20000"/>
                        <a:lumOff val="80000"/>
                      </a:schemeClr>
                    </a:solidFill>
                  </a:tcPr>
                </a:tc>
                <a:tc>
                  <a:txBody>
                    <a:bodyPr/>
                    <a:lstStyle/>
                    <a:p>
                      <a:pPr algn="ctr">
                        <a:lnSpc>
                          <a:spcPct val="107000"/>
                        </a:lnSpc>
                        <a:spcAft>
                          <a:spcPts val="0"/>
                        </a:spcAft>
                      </a:pPr>
                      <a:r>
                        <a:rPr lang="tr-TR" sz="1300" dirty="0">
                          <a:effectLst/>
                        </a:rPr>
                        <a:t> </a:t>
                      </a:r>
                      <a:endParaRPr lang="tr-TR" sz="700" dirty="0">
                        <a:effectLst/>
                      </a:endParaRPr>
                    </a:p>
                    <a:p>
                      <a:pPr algn="ctr">
                        <a:lnSpc>
                          <a:spcPct val="107000"/>
                        </a:lnSpc>
                        <a:spcAft>
                          <a:spcPts val="0"/>
                        </a:spcAft>
                      </a:pPr>
                      <a:r>
                        <a:rPr lang="tr-TR" sz="2000" b="1" dirty="0">
                          <a:effectLst/>
                        </a:rPr>
                        <a:t>ÖNEMLİ DEĞİL-ACİL</a:t>
                      </a:r>
                      <a:endParaRPr lang="tr-TR" sz="1050" b="1" dirty="0">
                        <a:effectLst/>
                      </a:endParaRPr>
                    </a:p>
                    <a:p>
                      <a:pPr algn="ctr">
                        <a:lnSpc>
                          <a:spcPct val="107000"/>
                        </a:lnSpc>
                        <a:spcAft>
                          <a:spcPts val="0"/>
                        </a:spcAft>
                      </a:pPr>
                      <a:r>
                        <a:rPr lang="tr-TR" sz="2000" b="1" dirty="0">
                          <a:effectLst/>
                        </a:rPr>
                        <a:t> </a:t>
                      </a:r>
                      <a:endParaRPr lang="tr-TR" sz="1050" b="1" dirty="0">
                        <a:effectLst/>
                      </a:endParaRPr>
                    </a:p>
                    <a:p>
                      <a:pPr algn="ctr">
                        <a:lnSpc>
                          <a:spcPct val="107000"/>
                        </a:lnSpc>
                        <a:spcAft>
                          <a:spcPts val="0"/>
                        </a:spcAft>
                      </a:pPr>
                      <a:r>
                        <a:rPr lang="tr-TR" sz="2000" b="1" dirty="0">
                          <a:effectLst/>
                        </a:rPr>
                        <a:t>YAPABİLECEK BAŞKA BİRİNE</a:t>
                      </a:r>
                      <a:endParaRPr lang="tr-TR" sz="1050" b="1" dirty="0">
                        <a:effectLst/>
                      </a:endParaRPr>
                    </a:p>
                    <a:p>
                      <a:pPr algn="ctr">
                        <a:lnSpc>
                          <a:spcPct val="107000"/>
                        </a:lnSpc>
                        <a:spcAft>
                          <a:spcPts val="0"/>
                        </a:spcAft>
                      </a:pPr>
                      <a:r>
                        <a:rPr lang="tr-TR" sz="2000" b="1" dirty="0">
                          <a:effectLst/>
                        </a:rPr>
                        <a:t>DEVRET</a:t>
                      </a:r>
                      <a:endParaRPr lang="tr-TR" sz="1050" b="1" dirty="0">
                        <a:effectLst/>
                        <a:latin typeface="Calibri"/>
                        <a:ea typeface="Calibri"/>
                        <a:cs typeface="Times New Roman"/>
                      </a:endParaRPr>
                    </a:p>
                  </a:txBody>
                  <a:tcPr marL="43472" marR="43472" marT="0" marB="0">
                    <a:solidFill>
                      <a:srgbClr val="92D050"/>
                    </a:solidFill>
                  </a:tcPr>
                </a:tc>
              </a:tr>
            </a:tbl>
          </a:graphicData>
        </a:graphic>
      </p:graphicFrame>
    </p:spTree>
    <p:extLst>
      <p:ext uri="{BB962C8B-B14F-4D97-AF65-F5344CB8AC3E}">
        <p14:creationId xmlns:p14="http://schemas.microsoft.com/office/powerpoint/2010/main" val="84695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Geçmişe bakış">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3131</TotalTime>
  <Words>895</Words>
  <Application>Microsoft Office PowerPoint</Application>
  <PresentationFormat>Ekran Gösterisi (16:9)</PresentationFormat>
  <Paragraphs>120</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Geçmişe bakış</vt:lpstr>
      <vt:lpstr> ETKİLİ ZAMAN YÖNETİMİ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ercu</cp:lastModifiedBy>
  <cp:revision>132</cp:revision>
  <dcterms:created xsi:type="dcterms:W3CDTF">2017-11-01T05:55:49Z</dcterms:created>
  <dcterms:modified xsi:type="dcterms:W3CDTF">2020-12-02T16:34:03Z</dcterms:modified>
</cp:coreProperties>
</file>