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5" r:id="rId1"/>
  </p:sldMasterIdLst>
  <p:notesMasterIdLst>
    <p:notesMasterId r:id="rId26"/>
  </p:notesMasterIdLst>
  <p:sldIdLst>
    <p:sldId id="257" r:id="rId2"/>
    <p:sldId id="350" r:id="rId3"/>
    <p:sldId id="258" r:id="rId4"/>
    <p:sldId id="319" r:id="rId5"/>
    <p:sldId id="328" r:id="rId6"/>
    <p:sldId id="352" r:id="rId7"/>
    <p:sldId id="360" r:id="rId8"/>
    <p:sldId id="361" r:id="rId9"/>
    <p:sldId id="362" r:id="rId10"/>
    <p:sldId id="363" r:id="rId11"/>
    <p:sldId id="364" r:id="rId12"/>
    <p:sldId id="366" r:id="rId13"/>
    <p:sldId id="367" r:id="rId14"/>
    <p:sldId id="365" r:id="rId15"/>
    <p:sldId id="329" r:id="rId16"/>
    <p:sldId id="330" r:id="rId17"/>
    <p:sldId id="353" r:id="rId18"/>
    <p:sldId id="354" r:id="rId19"/>
    <p:sldId id="355" r:id="rId20"/>
    <p:sldId id="356" r:id="rId21"/>
    <p:sldId id="357" r:id="rId22"/>
    <p:sldId id="358" r:id="rId23"/>
    <p:sldId id="359" r:id="rId24"/>
    <p:sldId id="314" r:id="rId25"/>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214" autoAdjust="0"/>
  </p:normalViewPr>
  <p:slideViewPr>
    <p:cSldViewPr snapToGrid="0">
      <p:cViewPr varScale="1">
        <p:scale>
          <a:sx n="77" d="100"/>
          <a:sy n="77" d="100"/>
        </p:scale>
        <p:origin x="883" y="29"/>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DBA112-2D7A-419B-835F-8169FECA613C}" type="datetimeFigureOut">
              <a:rPr lang="tr-TR" smtClean="0"/>
              <a:t>31.10.2023</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3DB9E8-7A2F-443E-9196-348B9230918C}" type="slidenum">
              <a:rPr lang="tr-TR" smtClean="0"/>
              <a:t>‹#›</a:t>
            </a:fld>
            <a:endParaRPr lang="tr-TR"/>
          </a:p>
        </p:txBody>
      </p:sp>
    </p:spTree>
    <p:extLst>
      <p:ext uri="{BB962C8B-B14F-4D97-AF65-F5344CB8AC3E}">
        <p14:creationId xmlns:p14="http://schemas.microsoft.com/office/powerpoint/2010/main" val="32828531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E09A543A-E4A0-4739-B534-DDE154BF1833}" type="datetimeFigureOut">
              <a:rPr lang="tr-TR" smtClean="0"/>
              <a:t>31.10.2023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D332ADB-70FC-42D9-98D7-751D6DB7097A}" type="slidenum">
              <a:rPr lang="tr-TR" smtClean="0"/>
              <a:t>‹#›</a:t>
            </a:fld>
            <a:endParaRPr lang="tr-T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713388"/>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E09A543A-E4A0-4739-B534-DDE154BF1833}" type="datetimeFigureOut">
              <a:rPr lang="tr-TR" smtClean="0"/>
              <a:t>31.10.2023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D332ADB-70FC-42D9-98D7-751D6DB7097A}" type="slidenum">
              <a:rPr lang="tr-TR" smtClean="0"/>
              <a:t>‹#›</a:t>
            </a:fld>
            <a:endParaRPr lang="tr-TR"/>
          </a:p>
        </p:txBody>
      </p:sp>
    </p:spTree>
    <p:extLst>
      <p:ext uri="{BB962C8B-B14F-4D97-AF65-F5344CB8AC3E}">
        <p14:creationId xmlns:p14="http://schemas.microsoft.com/office/powerpoint/2010/main" val="3170888675"/>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E09A543A-E4A0-4739-B534-DDE154BF1833}" type="datetimeFigureOut">
              <a:rPr lang="tr-TR" smtClean="0"/>
              <a:t>31.10.2023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D332ADB-70FC-42D9-98D7-751D6DB7097A}" type="slidenum">
              <a:rPr lang="tr-TR" smtClean="0"/>
              <a:t>‹#›</a:t>
            </a:fld>
            <a:endParaRPr lang="tr-TR"/>
          </a:p>
        </p:txBody>
      </p:sp>
    </p:spTree>
    <p:extLst>
      <p:ext uri="{BB962C8B-B14F-4D97-AF65-F5344CB8AC3E}">
        <p14:creationId xmlns:p14="http://schemas.microsoft.com/office/powerpoint/2010/main" val="2977879100"/>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E09A543A-E4A0-4739-B534-DDE154BF1833}" type="datetimeFigureOut">
              <a:rPr lang="tr-TR" smtClean="0"/>
              <a:t>31.10.2023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D332ADB-70FC-42D9-98D7-751D6DB7097A}" type="slidenum">
              <a:rPr lang="tr-TR" smtClean="0"/>
              <a:t>‹#›</a:t>
            </a:fld>
            <a:endParaRPr lang="tr-TR"/>
          </a:p>
        </p:txBody>
      </p:sp>
    </p:spTree>
    <p:extLst>
      <p:ext uri="{BB962C8B-B14F-4D97-AF65-F5344CB8AC3E}">
        <p14:creationId xmlns:p14="http://schemas.microsoft.com/office/powerpoint/2010/main" val="1765249406"/>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E09A543A-E4A0-4739-B534-DDE154BF1833}" type="datetimeFigureOut">
              <a:rPr lang="tr-TR" smtClean="0"/>
              <a:t>31.10.2023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D332ADB-70FC-42D9-98D7-751D6DB7097A}" type="slidenum">
              <a:rPr lang="tr-TR" smtClean="0"/>
              <a:t>‹#›</a:t>
            </a:fld>
            <a:endParaRPr lang="tr-T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9391420"/>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E09A543A-E4A0-4739-B534-DDE154BF1833}" type="datetimeFigureOut">
              <a:rPr lang="tr-TR" smtClean="0"/>
              <a:t>31.10.2023</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1D332ADB-70FC-42D9-98D7-751D6DB7097A}" type="slidenum">
              <a:rPr lang="tr-TR" smtClean="0"/>
              <a:t>‹#›</a:t>
            </a:fld>
            <a:endParaRPr lang="tr-TR"/>
          </a:p>
        </p:txBody>
      </p:sp>
    </p:spTree>
    <p:extLst>
      <p:ext uri="{BB962C8B-B14F-4D97-AF65-F5344CB8AC3E}">
        <p14:creationId xmlns:p14="http://schemas.microsoft.com/office/powerpoint/2010/main" val="359509469"/>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097280" y="2582334"/>
            <a:ext cx="4937760" cy="3378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6217920" y="2582334"/>
            <a:ext cx="4937760" cy="3378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E09A543A-E4A0-4739-B534-DDE154BF1833}" type="datetimeFigureOut">
              <a:rPr lang="tr-TR" smtClean="0"/>
              <a:t>31.10.2023</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1D332ADB-70FC-42D9-98D7-751D6DB7097A}" type="slidenum">
              <a:rPr lang="tr-TR" smtClean="0"/>
              <a:t>‹#›</a:t>
            </a:fld>
            <a:endParaRPr lang="tr-TR"/>
          </a:p>
        </p:txBody>
      </p:sp>
    </p:spTree>
    <p:extLst>
      <p:ext uri="{BB962C8B-B14F-4D97-AF65-F5344CB8AC3E}">
        <p14:creationId xmlns:p14="http://schemas.microsoft.com/office/powerpoint/2010/main" val="671097584"/>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E09A543A-E4A0-4739-B534-DDE154BF1833}" type="datetimeFigureOut">
              <a:rPr lang="tr-TR" smtClean="0"/>
              <a:t>31.10.2023</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1D332ADB-70FC-42D9-98D7-751D6DB7097A}" type="slidenum">
              <a:rPr lang="tr-TR" smtClean="0"/>
              <a:t>‹#›</a:t>
            </a:fld>
            <a:endParaRPr lang="tr-TR"/>
          </a:p>
        </p:txBody>
      </p:sp>
    </p:spTree>
    <p:extLst>
      <p:ext uri="{BB962C8B-B14F-4D97-AF65-F5344CB8AC3E}">
        <p14:creationId xmlns:p14="http://schemas.microsoft.com/office/powerpoint/2010/main" val="1818807116"/>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E09A543A-E4A0-4739-B534-DDE154BF1833}" type="datetimeFigureOut">
              <a:rPr lang="tr-TR" smtClean="0"/>
              <a:t>31.10.2023</a:t>
            </a:fld>
            <a:endParaRPr lang="tr-TR"/>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tr-TR"/>
          </a:p>
        </p:txBody>
      </p:sp>
      <p:sp>
        <p:nvSpPr>
          <p:cNvPr id="9" name="Slide Number Placeholder 8"/>
          <p:cNvSpPr>
            <a:spLocks noGrp="1"/>
          </p:cNvSpPr>
          <p:nvPr>
            <p:ph type="sldNum" sz="quarter" idx="12"/>
          </p:nvPr>
        </p:nvSpPr>
        <p:spPr/>
        <p:txBody>
          <a:bodyPr/>
          <a:lstStyle/>
          <a:p>
            <a:fld id="{1D332ADB-70FC-42D9-98D7-751D6DB7097A}" type="slidenum">
              <a:rPr lang="tr-TR" smtClean="0"/>
              <a:t>‹#›</a:t>
            </a:fld>
            <a:endParaRPr lang="tr-TR"/>
          </a:p>
        </p:txBody>
      </p:sp>
    </p:spTree>
    <p:extLst>
      <p:ext uri="{BB962C8B-B14F-4D97-AF65-F5344CB8AC3E}">
        <p14:creationId xmlns:p14="http://schemas.microsoft.com/office/powerpoint/2010/main" val="3962317234"/>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tr-TR" smtClean="0"/>
              <a:t>Asıl başlık stili için tıklatın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E09A543A-E4A0-4739-B534-DDE154BF1833}" type="datetimeFigureOut">
              <a:rPr lang="tr-TR" smtClean="0"/>
              <a:t>31.10.2023</a:t>
            </a:fld>
            <a:endParaRPr lang="tr-TR"/>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tr-T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1D332ADB-70FC-42D9-98D7-751D6DB7097A}" type="slidenum">
              <a:rPr lang="tr-TR" smtClean="0"/>
              <a:t>‹#›</a:t>
            </a:fld>
            <a:endParaRPr lang="tr-TR"/>
          </a:p>
        </p:txBody>
      </p:sp>
    </p:spTree>
    <p:extLst>
      <p:ext uri="{BB962C8B-B14F-4D97-AF65-F5344CB8AC3E}">
        <p14:creationId xmlns:p14="http://schemas.microsoft.com/office/powerpoint/2010/main" val="1221939267"/>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E09A543A-E4A0-4739-B534-DDE154BF1833}" type="datetimeFigureOut">
              <a:rPr lang="tr-TR" smtClean="0"/>
              <a:t>31.10.2023</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1D332ADB-70FC-42D9-98D7-751D6DB7097A}" type="slidenum">
              <a:rPr lang="tr-TR" smtClean="0"/>
              <a:t>‹#›</a:t>
            </a:fld>
            <a:endParaRPr lang="tr-TR"/>
          </a:p>
        </p:txBody>
      </p:sp>
    </p:spTree>
    <p:extLst>
      <p:ext uri="{BB962C8B-B14F-4D97-AF65-F5344CB8AC3E}">
        <p14:creationId xmlns:p14="http://schemas.microsoft.com/office/powerpoint/2010/main" val="510112910"/>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10">
          <a:fgClr>
            <a:schemeClr val="bg1"/>
          </a:fgClr>
          <a:bgClr>
            <a:schemeClr val="bg1"/>
          </a:bgClr>
        </a:pattFill>
        <a:effectLst/>
      </p:bgPr>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E09A543A-E4A0-4739-B534-DDE154BF1833}" type="datetimeFigureOut">
              <a:rPr lang="tr-TR" smtClean="0"/>
              <a:t>31.10.2023</a:t>
            </a:fld>
            <a:endParaRPr lang="tr-TR"/>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tr-T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1D332ADB-70FC-42D9-98D7-751D6DB7097A}" type="slidenum">
              <a:rPr lang="tr-TR" smtClean="0"/>
              <a:t>‹#›</a:t>
            </a:fld>
            <a:endParaRPr lang="tr-TR"/>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3798772"/>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Lst>
  <p:transition spd="slow">
    <p:push dir="u"/>
  </p:transition>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28 Slayt Numarası Yer Tutucusu"/>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52E230B-01D7-4601-B46E-0890689B55DE}" type="slidenum">
              <a:rPr lang="tr-TR" altLang="tr-TR">
                <a:solidFill>
                  <a:srgbClr val="FFFFFF"/>
                </a:solidFill>
              </a:rPr>
              <a:pPr eaLnBrk="1" hangingPunct="1"/>
              <a:t>1</a:t>
            </a:fld>
            <a:endParaRPr lang="tr-TR" altLang="tr-TR">
              <a:solidFill>
                <a:srgbClr val="FFFFFF"/>
              </a:solidFill>
            </a:endParaRPr>
          </a:p>
        </p:txBody>
      </p:sp>
      <p:sp>
        <p:nvSpPr>
          <p:cNvPr id="3" name="Dikdörtgen 2"/>
          <p:cNvSpPr/>
          <p:nvPr/>
        </p:nvSpPr>
        <p:spPr>
          <a:xfrm>
            <a:off x="0" y="216792"/>
            <a:ext cx="12476609" cy="2492990"/>
          </a:xfrm>
          <a:prstGeom prst="rect">
            <a:avLst/>
          </a:prstGeom>
          <a:noFill/>
        </p:spPr>
        <p:txBody>
          <a:bodyPr wrap="square" lIns="91440" tIns="45720" rIns="91440" bIns="45720">
            <a:spAutoFit/>
          </a:bodyPr>
          <a:lstStyle/>
          <a:p>
            <a:pPr algn="ctr"/>
            <a:r>
              <a:rPr lang="tr-TR" altLang="tr-TR" sz="5200" b="1" dirty="0" smtClean="0">
                <a:ln w="0"/>
                <a:solidFill>
                  <a:srgbClr val="FFC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ÇOCUKLARDA MAHREMİYET</a:t>
            </a:r>
          </a:p>
          <a:p>
            <a:pPr algn="ctr"/>
            <a:r>
              <a:rPr lang="tr-TR" altLang="tr-TR" sz="5200" b="1" dirty="0" smtClean="0">
                <a:ln w="0"/>
                <a:solidFill>
                  <a:schemeClr val="accent2"/>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EĞİTİMİ </a:t>
            </a:r>
            <a:r>
              <a:rPr lang="tr-TR" altLang="tr-TR" sz="5200" b="1" cap="none" spc="0" dirty="0" smtClean="0">
                <a:ln w="0"/>
                <a:solidFill>
                  <a:srgbClr val="FFC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endParaRPr lang="tr-TR" altLang="tr-TR" sz="5200" b="1" cap="none" spc="0" dirty="0" smtClean="0">
              <a:ln w="0"/>
              <a:solidFill>
                <a:schemeClr val="accent6">
                  <a:lumMod val="60000"/>
                  <a:lumOff val="4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a:p>
            <a:pPr algn="ctr"/>
            <a:endParaRPr lang="tr-TR" sz="5200" b="1" cap="none" spc="0" dirty="0">
              <a:ln w="0"/>
              <a:solidFill>
                <a:schemeClr val="accent1">
                  <a:lumMod val="60000"/>
                  <a:lumOff val="40000"/>
                </a:schemeClr>
              </a:solidFill>
              <a:effectLst>
                <a:outerShdw blurRad="38100" dist="25400" dir="5400000" algn="ctr" rotWithShape="0">
                  <a:srgbClr val="6E747A">
                    <a:alpha val="43000"/>
                  </a:srgbClr>
                </a:outerShdw>
              </a:effectLst>
            </a:endParaRPr>
          </a:p>
        </p:txBody>
      </p:sp>
      <p:sp>
        <p:nvSpPr>
          <p:cNvPr id="5" name="Dikdörtgen 4"/>
          <p:cNvSpPr/>
          <p:nvPr/>
        </p:nvSpPr>
        <p:spPr>
          <a:xfrm>
            <a:off x="0" y="6318341"/>
            <a:ext cx="12191999" cy="646331"/>
          </a:xfrm>
          <a:prstGeom prst="rect">
            <a:avLst/>
          </a:prstGeom>
          <a:noFill/>
        </p:spPr>
        <p:txBody>
          <a:bodyPr wrap="square" lIns="91440" tIns="45720" rIns="91440" bIns="45720">
            <a:spAutoFit/>
          </a:bodyPr>
          <a:lstStyle/>
          <a:p>
            <a:pPr algn="ctr"/>
            <a:r>
              <a:rPr lang="tr-TR" altLang="tr-TR" sz="12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RECEP BALOĞLU</a:t>
            </a:r>
          </a:p>
          <a:p>
            <a:pPr algn="ctr"/>
            <a:r>
              <a:rPr lang="tr-TR" altLang="tr-TR" sz="12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NERMİN AHMET HASOĞLU ORTAOKULU REHBERLİK SERVİSİ</a:t>
            </a:r>
            <a:r>
              <a:rPr lang="tr-TR" altLang="tr-TR" sz="2400" dirty="0" smtClean="0">
                <a:ln w="0"/>
                <a:effectLst>
                  <a:outerShdw blurRad="38100" dist="19050" dir="2700000" algn="tl" rotWithShape="0">
                    <a:schemeClr val="dk1">
                      <a:alpha val="40000"/>
                    </a:schemeClr>
                  </a:outerShdw>
                </a:effectLst>
              </a:rPr>
              <a:t>	</a:t>
            </a:r>
            <a:endParaRPr lang="tr-TR" sz="2400" dirty="0">
              <a:ln w="0"/>
              <a:effectLst>
                <a:outerShdw blurRad="38100" dist="19050" dir="2700000" algn="tl" rotWithShape="0">
                  <a:schemeClr val="dk1">
                    <a:alpha val="40000"/>
                  </a:schemeClr>
                </a:outerShdw>
              </a:effectLst>
            </a:endParaRP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0151" y="1890395"/>
            <a:ext cx="10012332" cy="4378251"/>
          </a:xfrm>
          <a:prstGeom prst="rect">
            <a:avLst/>
          </a:prstGeom>
          <a:ln>
            <a:noFill/>
          </a:ln>
          <a:effectLst>
            <a:softEdge rad="112500"/>
          </a:effectLst>
        </p:spPr>
      </p:pic>
      <p:pic>
        <p:nvPicPr>
          <p:cNvPr id="2" name="Resim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787940" cy="787940"/>
          </a:xfrm>
          <a:prstGeom prst="rect">
            <a:avLst/>
          </a:prstGeom>
        </p:spPr>
      </p:pic>
    </p:spTree>
    <p:extLst>
      <p:ext uri="{BB962C8B-B14F-4D97-AF65-F5344CB8AC3E}">
        <p14:creationId xmlns:p14="http://schemas.microsoft.com/office/powerpoint/2010/main" val="3450512886"/>
      </p:ext>
    </p:extLst>
  </p:cSld>
  <p:clrMapOvr>
    <a:masterClrMapping/>
  </p:clrMapOvr>
  <p:transition spd="med">
    <p:pull/>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97280" y="2600324"/>
            <a:ext cx="10058400" cy="3268769"/>
          </a:xfrm>
        </p:spPr>
        <p:txBody>
          <a:bodyPr/>
          <a:lstStyle/>
          <a:p>
            <a:pPr algn="ctr">
              <a:buFont typeface="Wingdings" panose="05000000000000000000" pitchFamily="2" charset="2"/>
              <a:buChar char="q"/>
            </a:pPr>
            <a:r>
              <a:rPr lang="tr-TR" sz="2800" dirty="0">
                <a:solidFill>
                  <a:schemeClr val="tx1"/>
                </a:solidFill>
                <a:latin typeface="Times New Roman" panose="02020603050405020304" pitchFamily="18" charset="0"/>
                <a:cs typeface="Times New Roman" panose="02020603050405020304" pitchFamily="18" charset="0"/>
              </a:rPr>
              <a:t>Birlikte aynı yatakta yatan kardeşlerin yatakları </a:t>
            </a:r>
            <a:r>
              <a:rPr lang="tr-TR" sz="2800" dirty="0" smtClean="0">
                <a:solidFill>
                  <a:schemeClr val="tx1"/>
                </a:solidFill>
                <a:latin typeface="Times New Roman" panose="02020603050405020304" pitchFamily="18" charset="0"/>
                <a:cs typeface="Times New Roman" panose="02020603050405020304" pitchFamily="18" charset="0"/>
              </a:rPr>
              <a:t>……………….. </a:t>
            </a:r>
            <a:r>
              <a:rPr lang="tr-TR" sz="2800" dirty="0">
                <a:solidFill>
                  <a:schemeClr val="tx1"/>
                </a:solidFill>
                <a:latin typeface="Times New Roman" panose="02020603050405020304" pitchFamily="18" charset="0"/>
                <a:cs typeface="Times New Roman" panose="02020603050405020304" pitchFamily="18" charset="0"/>
              </a:rPr>
              <a:t>yaşından itibaren ayrılabilir. </a:t>
            </a:r>
            <a:endParaRPr lang="tr-TR" sz="2800" dirty="0" smtClean="0">
              <a:solidFill>
                <a:schemeClr val="tx1"/>
              </a:solidFill>
              <a:latin typeface="Times New Roman" panose="02020603050405020304" pitchFamily="18" charset="0"/>
              <a:cs typeface="Times New Roman" panose="02020603050405020304" pitchFamily="18" charset="0"/>
            </a:endParaRPr>
          </a:p>
          <a:p>
            <a:pPr algn="ctr">
              <a:buFont typeface="Wingdings" panose="05000000000000000000" pitchFamily="2" charset="2"/>
              <a:buChar char="q"/>
            </a:pPr>
            <a:endParaRPr lang="tr-TR" sz="2800" dirty="0" smtClean="0">
              <a:solidFill>
                <a:schemeClr val="tx1"/>
              </a:solidFill>
              <a:latin typeface="Times New Roman" panose="02020603050405020304" pitchFamily="18" charset="0"/>
              <a:cs typeface="Times New Roman" panose="02020603050405020304" pitchFamily="18" charset="0"/>
            </a:endParaRPr>
          </a:p>
          <a:p>
            <a:pPr algn="ctr">
              <a:buFont typeface="Wingdings" panose="05000000000000000000" pitchFamily="2" charset="2"/>
              <a:buChar char="q"/>
            </a:pPr>
            <a:r>
              <a:rPr lang="tr-TR" sz="2800" dirty="0">
                <a:solidFill>
                  <a:schemeClr val="tx1"/>
                </a:solidFill>
                <a:latin typeface="Times New Roman" panose="02020603050405020304" pitchFamily="18" charset="0"/>
                <a:cs typeface="Times New Roman" panose="02020603050405020304" pitchFamily="18" charset="0"/>
              </a:rPr>
              <a:t>Kız ve erkek kardeşlerin odaları </a:t>
            </a:r>
            <a:r>
              <a:rPr lang="tr-TR" sz="2800" dirty="0" smtClean="0">
                <a:solidFill>
                  <a:schemeClr val="tx1"/>
                </a:solidFill>
                <a:latin typeface="Times New Roman" panose="02020603050405020304" pitchFamily="18" charset="0"/>
                <a:cs typeface="Times New Roman" panose="02020603050405020304" pitchFamily="18" charset="0"/>
              </a:rPr>
              <a:t>…………………. </a:t>
            </a:r>
            <a:r>
              <a:rPr lang="tr-TR" sz="2800" dirty="0">
                <a:solidFill>
                  <a:schemeClr val="tx1"/>
                </a:solidFill>
                <a:latin typeface="Times New Roman" panose="02020603050405020304" pitchFamily="18" charset="0"/>
                <a:cs typeface="Times New Roman" panose="02020603050405020304" pitchFamily="18" charset="0"/>
              </a:rPr>
              <a:t>dönemiyle birlikte ayrılmalıdır. </a:t>
            </a:r>
            <a:endParaRPr lang="tr-TR" sz="2800" dirty="0" smtClean="0">
              <a:solidFill>
                <a:schemeClr val="tx1"/>
              </a:solidFill>
              <a:latin typeface="Times New Roman" panose="02020603050405020304" pitchFamily="18" charset="0"/>
              <a:cs typeface="Times New Roman" panose="02020603050405020304" pitchFamily="18" charset="0"/>
            </a:endParaRPr>
          </a:p>
          <a:p>
            <a:pPr algn="ctr"/>
            <a:endParaRPr lang="tr-TR" dirty="0"/>
          </a:p>
        </p:txBody>
      </p:sp>
      <p:sp>
        <p:nvSpPr>
          <p:cNvPr id="4" name="Unvan 4"/>
          <p:cNvSpPr>
            <a:spLocks noGrp="1"/>
          </p:cNvSpPr>
          <p:nvPr>
            <p:ph type="title"/>
          </p:nvPr>
        </p:nvSpPr>
        <p:spPr>
          <a:prstGeom prst="rect">
            <a:avLst/>
          </a:prstGeom>
        </p:spPr>
        <p:style>
          <a:lnRef idx="1">
            <a:schemeClr val="accent5"/>
          </a:lnRef>
          <a:fillRef idx="2">
            <a:schemeClr val="accent5"/>
          </a:fillRef>
          <a:effectRef idx="1">
            <a:schemeClr val="accent5"/>
          </a:effectRef>
          <a:fontRef idx="minor">
            <a:schemeClr val="dk1"/>
          </a:fontRef>
        </p:style>
        <p:txBody>
          <a:bodyPr rtlCol="0" anchor="ctr">
            <a:normAutofit fontScale="90000"/>
          </a:bodyPr>
          <a:lstStyle/>
          <a:p>
            <a:pPr algn="ctr"/>
            <a:r>
              <a:rPr lang="tr-TR" sz="4400" b="1" dirty="0" smtClean="0">
                <a:solidFill>
                  <a:schemeClr val="tx1"/>
                </a:solidFill>
                <a:latin typeface="Times New Roman" panose="02020603050405020304" pitchFamily="18" charset="0"/>
                <a:cs typeface="Times New Roman" panose="02020603050405020304" pitchFamily="18" charset="0"/>
              </a:rPr>
              <a:t/>
            </a:r>
            <a:br>
              <a:rPr lang="tr-TR" sz="4400" b="1" dirty="0" smtClean="0">
                <a:solidFill>
                  <a:schemeClr val="tx1"/>
                </a:solidFill>
                <a:latin typeface="Times New Roman" panose="02020603050405020304" pitchFamily="18" charset="0"/>
                <a:cs typeface="Times New Roman" panose="02020603050405020304" pitchFamily="18" charset="0"/>
              </a:rPr>
            </a:br>
            <a:r>
              <a:rPr lang="tr-TR" sz="4400" b="1" dirty="0" smtClean="0">
                <a:solidFill>
                  <a:schemeClr val="tx1"/>
                </a:solidFill>
                <a:latin typeface="Times New Roman" panose="02020603050405020304" pitchFamily="18" charset="0"/>
                <a:cs typeface="Times New Roman" panose="02020603050405020304" pitchFamily="18" charset="0"/>
              </a:rPr>
              <a:t>«</a:t>
            </a:r>
            <a:r>
              <a:rPr lang="tr-TR" sz="4900" b="1" dirty="0" smtClean="0">
                <a:solidFill>
                  <a:schemeClr val="tx1"/>
                </a:solidFill>
                <a:latin typeface="Times New Roman" panose="02020603050405020304" pitchFamily="18" charset="0"/>
                <a:cs typeface="Times New Roman" panose="02020603050405020304" pitchFamily="18" charset="0"/>
              </a:rPr>
              <a:t>Yatakların Ayrılması»</a:t>
            </a:r>
            <a:r>
              <a:rPr lang="tr-TR" sz="4900" b="1" dirty="0">
                <a:latin typeface="Times New Roman" panose="02020603050405020304" pitchFamily="18" charset="0"/>
                <a:cs typeface="Times New Roman" panose="02020603050405020304" pitchFamily="18" charset="0"/>
              </a:rPr>
              <a:t/>
            </a:r>
            <a:br>
              <a:rPr lang="tr-TR" sz="4900" b="1" dirty="0">
                <a:latin typeface="Times New Roman" panose="02020603050405020304" pitchFamily="18" charset="0"/>
                <a:cs typeface="Times New Roman" panose="02020603050405020304" pitchFamily="18" charset="0"/>
              </a:rPr>
            </a:br>
            <a:endParaRPr lang="tr-TR" sz="4900" dirty="0"/>
          </a:p>
        </p:txBody>
      </p:sp>
    </p:spTree>
    <p:extLst>
      <p:ext uri="{BB962C8B-B14F-4D97-AF65-F5344CB8AC3E}">
        <p14:creationId xmlns:p14="http://schemas.microsoft.com/office/powerpoint/2010/main" val="410776319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97280" y="2643188"/>
            <a:ext cx="10058400" cy="3225906"/>
          </a:xfrm>
        </p:spPr>
        <p:txBody>
          <a:bodyPr>
            <a:normAutofit/>
          </a:bodyPr>
          <a:lstStyle/>
          <a:p>
            <a:pPr algn="ctr">
              <a:buFont typeface="Wingdings" panose="05000000000000000000" pitchFamily="2" charset="2"/>
              <a:buChar char="q"/>
            </a:pPr>
            <a:r>
              <a:rPr lang="tr-TR" sz="2800" dirty="0" smtClean="0">
                <a:solidFill>
                  <a:schemeClr val="tx1"/>
                </a:solidFill>
                <a:latin typeface="Times New Roman" panose="02020603050405020304" pitchFamily="18" charset="0"/>
                <a:cs typeface="Times New Roman" panose="02020603050405020304" pitchFamily="18" charset="0"/>
              </a:rPr>
              <a:t>Erken cinsellikle tanışma</a:t>
            </a:r>
          </a:p>
          <a:p>
            <a:pPr algn="ctr">
              <a:buFont typeface="Wingdings" panose="05000000000000000000" pitchFamily="2" charset="2"/>
              <a:buChar char="q"/>
            </a:pPr>
            <a:r>
              <a:rPr lang="tr-TR" sz="2800" dirty="0" smtClean="0">
                <a:solidFill>
                  <a:schemeClr val="tx1"/>
                </a:solidFill>
                <a:latin typeface="Times New Roman" panose="02020603050405020304" pitchFamily="18" charset="0"/>
                <a:cs typeface="Times New Roman" panose="02020603050405020304" pitchFamily="18" charset="0"/>
              </a:rPr>
              <a:t>Uygunsuz içerikler</a:t>
            </a:r>
          </a:p>
          <a:p>
            <a:pPr algn="ctr">
              <a:buFont typeface="Wingdings" panose="05000000000000000000" pitchFamily="2" charset="2"/>
              <a:buChar char="q"/>
            </a:pPr>
            <a:r>
              <a:rPr lang="tr-TR" sz="2800" dirty="0" smtClean="0">
                <a:solidFill>
                  <a:schemeClr val="tx1"/>
                </a:solidFill>
                <a:latin typeface="Times New Roman" panose="02020603050405020304" pitchFamily="18" charset="0"/>
                <a:cs typeface="Times New Roman" panose="02020603050405020304" pitchFamily="18" charset="0"/>
              </a:rPr>
              <a:t>Yanlış bilgi aktarımı</a:t>
            </a:r>
          </a:p>
          <a:p>
            <a:pPr algn="ctr">
              <a:buFont typeface="Wingdings" panose="05000000000000000000" pitchFamily="2" charset="2"/>
              <a:buChar char="q"/>
            </a:pPr>
            <a:r>
              <a:rPr lang="tr-TR" sz="2800" dirty="0" smtClean="0">
                <a:solidFill>
                  <a:schemeClr val="tx1"/>
                </a:solidFill>
                <a:latin typeface="Times New Roman" panose="02020603050405020304" pitchFamily="18" charset="0"/>
                <a:cs typeface="Times New Roman" panose="02020603050405020304" pitchFamily="18" charset="0"/>
              </a:rPr>
              <a:t>Sevgi ve aşk terimlerinin erken öğrenilmesi</a:t>
            </a:r>
            <a:endParaRPr lang="tr-TR" sz="2800" dirty="0">
              <a:solidFill>
                <a:schemeClr val="tx1"/>
              </a:solidFill>
              <a:latin typeface="Times New Roman" panose="02020603050405020304" pitchFamily="18" charset="0"/>
              <a:cs typeface="Times New Roman" panose="02020603050405020304" pitchFamily="18" charset="0"/>
            </a:endParaRPr>
          </a:p>
        </p:txBody>
      </p:sp>
      <p:sp>
        <p:nvSpPr>
          <p:cNvPr id="4" name="Unvan 4"/>
          <p:cNvSpPr>
            <a:spLocks noGrp="1"/>
          </p:cNvSpPr>
          <p:nvPr>
            <p:ph type="title"/>
          </p:nvPr>
        </p:nvSpPr>
        <p:spPr>
          <a:prstGeom prst="rect">
            <a:avLst/>
          </a:prstGeom>
        </p:spPr>
        <p:style>
          <a:lnRef idx="1">
            <a:schemeClr val="accent5"/>
          </a:lnRef>
          <a:fillRef idx="2">
            <a:schemeClr val="accent5"/>
          </a:fillRef>
          <a:effectRef idx="1">
            <a:schemeClr val="accent5"/>
          </a:effectRef>
          <a:fontRef idx="minor">
            <a:schemeClr val="dk1"/>
          </a:fontRef>
        </p:style>
        <p:txBody>
          <a:bodyPr rtlCol="0" anchor="ctr">
            <a:normAutofit fontScale="90000"/>
          </a:bodyPr>
          <a:lstStyle/>
          <a:p>
            <a:pPr algn="ctr"/>
            <a:r>
              <a:rPr lang="tr-TR" sz="4400" b="1" dirty="0" smtClean="0">
                <a:solidFill>
                  <a:schemeClr val="tx1"/>
                </a:solidFill>
                <a:latin typeface="Times New Roman" panose="02020603050405020304" pitchFamily="18" charset="0"/>
                <a:cs typeface="Times New Roman" panose="02020603050405020304" pitchFamily="18" charset="0"/>
              </a:rPr>
              <a:t/>
            </a:r>
            <a:br>
              <a:rPr lang="tr-TR" sz="4400" b="1" dirty="0" smtClean="0">
                <a:solidFill>
                  <a:schemeClr val="tx1"/>
                </a:solidFill>
                <a:latin typeface="Times New Roman" panose="02020603050405020304" pitchFamily="18" charset="0"/>
                <a:cs typeface="Times New Roman" panose="02020603050405020304" pitchFamily="18" charset="0"/>
              </a:rPr>
            </a:br>
            <a:r>
              <a:rPr lang="tr-TR" sz="4400" b="1" dirty="0" smtClean="0">
                <a:solidFill>
                  <a:schemeClr val="tx1"/>
                </a:solidFill>
                <a:latin typeface="Times New Roman" panose="02020603050405020304" pitchFamily="18" charset="0"/>
                <a:cs typeface="Times New Roman" panose="02020603050405020304" pitchFamily="18" charset="0"/>
              </a:rPr>
              <a:t>«</a:t>
            </a:r>
            <a:r>
              <a:rPr lang="tr-TR" sz="4900" b="1" dirty="0" err="1" smtClean="0">
                <a:solidFill>
                  <a:schemeClr val="tx1"/>
                </a:solidFill>
                <a:latin typeface="Times New Roman" panose="02020603050405020304" pitchFamily="18" charset="0"/>
                <a:cs typeface="Times New Roman" panose="02020603050405020304" pitchFamily="18" charset="0"/>
              </a:rPr>
              <a:t>Tv</a:t>
            </a:r>
            <a:r>
              <a:rPr lang="tr-TR" sz="4900" b="1" dirty="0" smtClean="0">
                <a:solidFill>
                  <a:schemeClr val="tx1"/>
                </a:solidFill>
                <a:latin typeface="Times New Roman" panose="02020603050405020304" pitchFamily="18" charset="0"/>
                <a:cs typeface="Times New Roman" panose="02020603050405020304" pitchFamily="18" charset="0"/>
              </a:rPr>
              <a:t> ve İnternet Kullanımı»</a:t>
            </a:r>
            <a:r>
              <a:rPr lang="tr-TR" sz="4900" b="1" dirty="0">
                <a:latin typeface="Times New Roman" panose="02020603050405020304" pitchFamily="18" charset="0"/>
                <a:cs typeface="Times New Roman" panose="02020603050405020304" pitchFamily="18" charset="0"/>
              </a:rPr>
              <a:t/>
            </a:r>
            <a:br>
              <a:rPr lang="tr-TR" sz="4900" b="1" dirty="0">
                <a:latin typeface="Times New Roman" panose="02020603050405020304" pitchFamily="18" charset="0"/>
                <a:cs typeface="Times New Roman" panose="02020603050405020304" pitchFamily="18" charset="0"/>
              </a:rPr>
            </a:br>
            <a:endParaRPr lang="tr-TR" sz="4900" dirty="0"/>
          </a:p>
        </p:txBody>
      </p:sp>
    </p:spTree>
    <p:extLst>
      <p:ext uri="{BB962C8B-B14F-4D97-AF65-F5344CB8AC3E}">
        <p14:creationId xmlns:p14="http://schemas.microsoft.com/office/powerpoint/2010/main" val="266492524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080" y="1660750"/>
            <a:ext cx="10580914" cy="4678435"/>
          </a:xfrm>
          <a:prstGeom prst="rect">
            <a:avLst/>
          </a:prstGeom>
        </p:spPr>
      </p:pic>
    </p:spTree>
    <p:extLst>
      <p:ext uri="{BB962C8B-B14F-4D97-AF65-F5344CB8AC3E}">
        <p14:creationId xmlns:p14="http://schemas.microsoft.com/office/powerpoint/2010/main" val="639345759"/>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70707" y="1541238"/>
            <a:ext cx="10515602" cy="4621802"/>
          </a:xfrm>
          <a:prstGeom prst="rect">
            <a:avLst/>
          </a:prstGeom>
          <a:ln>
            <a:noFill/>
          </a:ln>
          <a:effectLst>
            <a:softEdge rad="112500"/>
          </a:effectLst>
        </p:spPr>
      </p:pic>
    </p:spTree>
    <p:extLst>
      <p:ext uri="{BB962C8B-B14F-4D97-AF65-F5344CB8AC3E}">
        <p14:creationId xmlns:p14="http://schemas.microsoft.com/office/powerpoint/2010/main" val="2449514679"/>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97280" y="1745718"/>
            <a:ext cx="10058400" cy="4455054"/>
          </a:xfrm>
        </p:spPr>
        <p:txBody>
          <a:bodyPr>
            <a:noAutofit/>
          </a:bodyPr>
          <a:lstStyle/>
          <a:p>
            <a:pPr algn="ctr"/>
            <a:r>
              <a:rPr lang="tr-TR" sz="1800" b="1" dirty="0">
                <a:solidFill>
                  <a:srgbClr val="000000"/>
                </a:solidFill>
                <a:latin typeface="Times New Roman" panose="02020603050405020304" pitchFamily="18" charset="0"/>
                <a:cs typeface="Times New Roman" panose="02020603050405020304" pitchFamily="18" charset="0"/>
              </a:rPr>
              <a:t>Çocuk cinsellikle ilgili bilgiler sorduğunda; </a:t>
            </a:r>
            <a:endParaRPr lang="tr-TR" sz="1800" b="1" dirty="0" smtClean="0">
              <a:solidFill>
                <a:srgbClr val="000000"/>
              </a:solidFill>
              <a:latin typeface="Times New Roman" panose="02020603050405020304" pitchFamily="18" charset="0"/>
              <a:cs typeface="Times New Roman" panose="02020603050405020304" pitchFamily="18" charset="0"/>
            </a:endParaRPr>
          </a:p>
          <a:p>
            <a:pPr marL="0" indent="0" algn="ctr">
              <a:buNone/>
            </a:pPr>
            <a:r>
              <a:rPr lang="tr-TR" sz="1800" dirty="0" smtClean="0">
                <a:latin typeface="Times New Roman" panose="02020603050405020304" pitchFamily="18" charset="0"/>
                <a:cs typeface="Times New Roman" panose="02020603050405020304" pitchFamily="18" charset="0"/>
              </a:rPr>
              <a:t> </a:t>
            </a:r>
            <a:r>
              <a:rPr lang="tr-TR" sz="1600" b="1" dirty="0">
                <a:solidFill>
                  <a:schemeClr val="tx1"/>
                </a:solidFill>
                <a:latin typeface="Times New Roman" panose="02020603050405020304" pitchFamily="18" charset="0"/>
                <a:cs typeface="Times New Roman" panose="02020603050405020304" pitchFamily="18" charset="0"/>
              </a:rPr>
              <a:t>Ben nereden geldim? </a:t>
            </a:r>
            <a:endParaRPr lang="tr-TR" sz="1600" dirty="0">
              <a:solidFill>
                <a:schemeClr val="tx1"/>
              </a:solidFill>
              <a:latin typeface="Times New Roman" panose="02020603050405020304" pitchFamily="18" charset="0"/>
              <a:cs typeface="Times New Roman" panose="02020603050405020304" pitchFamily="18" charset="0"/>
            </a:endParaRPr>
          </a:p>
          <a:p>
            <a:pPr algn="ctr"/>
            <a:r>
              <a:rPr lang="tr-TR" sz="1800" b="1" dirty="0">
                <a:solidFill>
                  <a:schemeClr val="tx1"/>
                </a:solidFill>
                <a:latin typeface="Times New Roman" panose="02020603050405020304" pitchFamily="18" charset="0"/>
                <a:cs typeface="Times New Roman" panose="02020603050405020304" pitchFamily="18" charset="0"/>
              </a:rPr>
              <a:t>2-4 yaş için; </a:t>
            </a:r>
            <a:r>
              <a:rPr lang="tr-TR" sz="1800" dirty="0">
                <a:latin typeface="Times New Roman" panose="02020603050405020304" pitchFamily="18" charset="0"/>
                <a:cs typeface="Times New Roman" panose="02020603050405020304" pitchFamily="18" charset="0"/>
              </a:rPr>
              <a:t>“Sen annenin karnının içindeydin ve zamanı gelene kadar orda kaldın….” </a:t>
            </a:r>
          </a:p>
          <a:p>
            <a:pPr algn="ctr"/>
            <a:r>
              <a:rPr lang="tr-TR" sz="1800" b="1" dirty="0">
                <a:solidFill>
                  <a:schemeClr val="tx1"/>
                </a:solidFill>
                <a:latin typeface="Times New Roman" panose="02020603050405020304" pitchFamily="18" charset="0"/>
                <a:cs typeface="Times New Roman" panose="02020603050405020304" pitchFamily="18" charset="0"/>
              </a:rPr>
              <a:t>4-6 yaş için; </a:t>
            </a:r>
            <a:r>
              <a:rPr lang="tr-TR" sz="1800" dirty="0">
                <a:latin typeface="Times New Roman" panose="02020603050405020304" pitchFamily="18" charset="0"/>
                <a:cs typeface="Times New Roman" panose="02020603050405020304" pitchFamily="18" charset="0"/>
              </a:rPr>
              <a:t>“Annenin yumurtası ve babanın spermi seni dünyaya getirmek için bir araya geldi. Sen anne ve babanın güzel bir karışımısın.” </a:t>
            </a:r>
          </a:p>
          <a:p>
            <a:pPr algn="ctr"/>
            <a:r>
              <a:rPr lang="tr-TR" sz="1800" b="1" dirty="0" smtClean="0">
                <a:solidFill>
                  <a:schemeClr val="tx1"/>
                </a:solidFill>
                <a:latin typeface="Times New Roman" panose="02020603050405020304" pitchFamily="18" charset="0"/>
                <a:cs typeface="Times New Roman" panose="02020603050405020304" pitchFamily="18" charset="0"/>
              </a:rPr>
              <a:t>Anne </a:t>
            </a:r>
            <a:r>
              <a:rPr lang="tr-TR" sz="1800" b="1" dirty="0">
                <a:solidFill>
                  <a:schemeClr val="tx1"/>
                </a:solidFill>
                <a:latin typeface="Times New Roman" panose="02020603050405020304" pitchFamily="18" charset="0"/>
                <a:cs typeface="Times New Roman" panose="02020603050405020304" pitchFamily="18" charset="0"/>
              </a:rPr>
              <a:t>karnında bebekler nasıl büyür</a:t>
            </a:r>
            <a:r>
              <a:rPr lang="tr-TR" sz="1800" b="1" dirty="0" smtClean="0">
                <a:solidFill>
                  <a:schemeClr val="tx1"/>
                </a:solidFill>
                <a:latin typeface="Times New Roman" panose="02020603050405020304" pitchFamily="18" charset="0"/>
                <a:cs typeface="Times New Roman" panose="02020603050405020304" pitchFamily="18" charset="0"/>
              </a:rPr>
              <a:t>?</a:t>
            </a:r>
            <a:endParaRPr lang="tr-TR" sz="1800" dirty="0">
              <a:solidFill>
                <a:schemeClr val="tx1"/>
              </a:solidFill>
              <a:latin typeface="Times New Roman" panose="02020603050405020304" pitchFamily="18" charset="0"/>
              <a:cs typeface="Times New Roman" panose="02020603050405020304" pitchFamily="18" charset="0"/>
            </a:endParaRPr>
          </a:p>
          <a:p>
            <a:pPr algn="ctr"/>
            <a:r>
              <a:rPr lang="tr-TR" sz="1800" b="1" dirty="0">
                <a:solidFill>
                  <a:schemeClr val="tx1"/>
                </a:solidFill>
                <a:latin typeface="Times New Roman" panose="02020603050405020304" pitchFamily="18" charset="0"/>
                <a:cs typeface="Times New Roman" panose="02020603050405020304" pitchFamily="18" charset="0"/>
              </a:rPr>
              <a:t>2-4 yaş; </a:t>
            </a:r>
            <a:r>
              <a:rPr lang="tr-TR" sz="1800" dirty="0">
                <a:latin typeface="Times New Roman" panose="02020603050405020304" pitchFamily="18" charset="0"/>
                <a:cs typeface="Times New Roman" panose="02020603050405020304" pitchFamily="18" charset="0"/>
              </a:rPr>
              <a:t>“Bebeğin anne karnında özel bir yeri var, orası sıcak, rahat ve güvenli” </a:t>
            </a:r>
          </a:p>
          <a:p>
            <a:pPr algn="ctr"/>
            <a:r>
              <a:rPr lang="tr-TR" sz="1800" b="1" dirty="0">
                <a:solidFill>
                  <a:schemeClr val="tx1"/>
                </a:solidFill>
                <a:latin typeface="Times New Roman" panose="02020603050405020304" pitchFamily="18" charset="0"/>
                <a:cs typeface="Times New Roman" panose="02020603050405020304" pitchFamily="18" charset="0"/>
              </a:rPr>
              <a:t>4-6 yaş; </a:t>
            </a:r>
            <a:r>
              <a:rPr lang="tr-TR" sz="1800" dirty="0">
                <a:latin typeface="Times New Roman" panose="02020603050405020304" pitchFamily="18" charset="0"/>
                <a:cs typeface="Times New Roman" panose="02020603050405020304" pitchFamily="18" charset="0"/>
              </a:rPr>
              <a:t>“Annenin karnında rahim denilen özel bir yerde büyüyor. Rahim kapalı olduğu için doğana kadar orada güvende büyüyor.” </a:t>
            </a:r>
          </a:p>
          <a:p>
            <a:pPr algn="ctr"/>
            <a:r>
              <a:rPr lang="tr-TR" sz="1800" b="1" dirty="0" smtClean="0">
                <a:solidFill>
                  <a:schemeClr val="tx1"/>
                </a:solidFill>
                <a:latin typeface="Times New Roman" panose="02020603050405020304" pitchFamily="18" charset="0"/>
                <a:cs typeface="Times New Roman" panose="02020603050405020304" pitchFamily="18" charset="0"/>
              </a:rPr>
              <a:t>Bebekler </a:t>
            </a:r>
            <a:r>
              <a:rPr lang="tr-TR" sz="1800" b="1" dirty="0">
                <a:solidFill>
                  <a:schemeClr val="tx1"/>
                </a:solidFill>
                <a:latin typeface="Times New Roman" panose="02020603050405020304" pitchFamily="18" charset="0"/>
                <a:cs typeface="Times New Roman" panose="02020603050405020304" pitchFamily="18" charset="0"/>
              </a:rPr>
              <a:t>nasıl dışarı doğar</a:t>
            </a:r>
            <a:r>
              <a:rPr lang="tr-TR" sz="1800" b="1" dirty="0" smtClean="0">
                <a:solidFill>
                  <a:schemeClr val="tx1"/>
                </a:solidFill>
                <a:latin typeface="Times New Roman" panose="02020603050405020304" pitchFamily="18" charset="0"/>
                <a:cs typeface="Times New Roman" panose="02020603050405020304" pitchFamily="18" charset="0"/>
              </a:rPr>
              <a:t>?</a:t>
            </a:r>
            <a:endParaRPr lang="tr-TR" sz="1800" dirty="0">
              <a:solidFill>
                <a:schemeClr val="tx1"/>
              </a:solidFill>
              <a:latin typeface="Times New Roman" panose="02020603050405020304" pitchFamily="18" charset="0"/>
              <a:cs typeface="Times New Roman" panose="02020603050405020304" pitchFamily="18" charset="0"/>
            </a:endParaRPr>
          </a:p>
          <a:p>
            <a:pPr algn="ctr"/>
            <a:r>
              <a:rPr lang="tr-TR" sz="1800" b="1" dirty="0">
                <a:solidFill>
                  <a:schemeClr val="tx1"/>
                </a:solidFill>
                <a:latin typeface="Times New Roman" panose="02020603050405020304" pitchFamily="18" charset="0"/>
                <a:cs typeface="Times New Roman" panose="02020603050405020304" pitchFamily="18" charset="0"/>
              </a:rPr>
              <a:t>2-4 yaş; </a:t>
            </a:r>
            <a:r>
              <a:rPr lang="tr-TR" sz="1800" dirty="0">
                <a:latin typeface="Times New Roman" panose="02020603050405020304" pitchFamily="18" charset="0"/>
                <a:cs typeface="Times New Roman" panose="02020603050405020304" pitchFamily="18" charset="0"/>
              </a:rPr>
              <a:t>“Bebek yeteri kadar anne karnında büyüdükten sonra, annenin bedenindeki kanaldan dışarı çıkar.” (Karakaya, 2018). </a:t>
            </a:r>
          </a:p>
        </p:txBody>
      </p:sp>
      <p:sp>
        <p:nvSpPr>
          <p:cNvPr id="4" name="Unvan 4"/>
          <p:cNvSpPr>
            <a:spLocks noGrp="1"/>
          </p:cNvSpPr>
          <p:nvPr>
            <p:ph type="title"/>
          </p:nvPr>
        </p:nvSpPr>
        <p:spPr>
          <a:prstGeom prst="rect">
            <a:avLst/>
          </a:prstGeom>
        </p:spPr>
        <p:style>
          <a:lnRef idx="1">
            <a:schemeClr val="accent5"/>
          </a:lnRef>
          <a:fillRef idx="2">
            <a:schemeClr val="accent5"/>
          </a:fillRef>
          <a:effectRef idx="1">
            <a:schemeClr val="accent5"/>
          </a:effectRef>
          <a:fontRef idx="minor">
            <a:schemeClr val="dk1"/>
          </a:fontRef>
        </p:style>
        <p:txBody>
          <a:bodyPr rtlCol="0" anchor="ctr">
            <a:normAutofit fontScale="90000"/>
          </a:bodyPr>
          <a:lstStyle/>
          <a:p>
            <a:pPr algn="ctr"/>
            <a:r>
              <a:rPr lang="tr-TR" sz="4400" b="1" dirty="0" smtClean="0">
                <a:solidFill>
                  <a:schemeClr val="tx1"/>
                </a:solidFill>
                <a:latin typeface="Times New Roman" panose="02020603050405020304" pitchFamily="18" charset="0"/>
                <a:cs typeface="Times New Roman" panose="02020603050405020304" pitchFamily="18" charset="0"/>
              </a:rPr>
              <a:t/>
            </a:r>
            <a:br>
              <a:rPr lang="tr-TR" sz="4400" b="1" dirty="0" smtClean="0">
                <a:solidFill>
                  <a:schemeClr val="tx1"/>
                </a:solidFill>
                <a:latin typeface="Times New Roman" panose="02020603050405020304" pitchFamily="18" charset="0"/>
                <a:cs typeface="Times New Roman" panose="02020603050405020304" pitchFamily="18" charset="0"/>
              </a:rPr>
            </a:br>
            <a:r>
              <a:rPr lang="tr-TR" sz="4400" b="1" dirty="0" smtClean="0">
                <a:solidFill>
                  <a:schemeClr val="tx1"/>
                </a:solidFill>
                <a:latin typeface="Times New Roman" panose="02020603050405020304" pitchFamily="18" charset="0"/>
                <a:cs typeface="Times New Roman" panose="02020603050405020304" pitchFamily="18" charset="0"/>
              </a:rPr>
              <a:t>«</a:t>
            </a:r>
            <a:r>
              <a:rPr lang="tr-TR" sz="4900" b="1" dirty="0" smtClean="0">
                <a:solidFill>
                  <a:schemeClr val="tx1"/>
                </a:solidFill>
                <a:latin typeface="Times New Roman" panose="02020603050405020304" pitchFamily="18" charset="0"/>
                <a:cs typeface="Times New Roman" panose="02020603050405020304" pitchFamily="18" charset="0"/>
              </a:rPr>
              <a:t>Cinsellikle İlgili Sorulara CEVAP»</a:t>
            </a:r>
            <a:r>
              <a:rPr lang="tr-TR" sz="4900" b="1" dirty="0">
                <a:latin typeface="Times New Roman" panose="02020603050405020304" pitchFamily="18" charset="0"/>
                <a:cs typeface="Times New Roman" panose="02020603050405020304" pitchFamily="18" charset="0"/>
              </a:rPr>
              <a:t/>
            </a:r>
            <a:br>
              <a:rPr lang="tr-TR" sz="4900" b="1" dirty="0">
                <a:latin typeface="Times New Roman" panose="02020603050405020304" pitchFamily="18" charset="0"/>
                <a:cs typeface="Times New Roman" panose="02020603050405020304" pitchFamily="18" charset="0"/>
              </a:rPr>
            </a:br>
            <a:endParaRPr lang="tr-TR" sz="4900" dirty="0"/>
          </a:p>
        </p:txBody>
      </p:sp>
    </p:spTree>
    <p:extLst>
      <p:ext uri="{BB962C8B-B14F-4D97-AF65-F5344CB8AC3E}">
        <p14:creationId xmlns:p14="http://schemas.microsoft.com/office/powerpoint/2010/main" val="260944057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1000"/>
                                        <p:tgtEl>
                                          <p:spTgt spid="3">
                                            <p:txEl>
                                              <p:pRg st="8" end="8"/>
                                            </p:txEl>
                                          </p:spTgt>
                                        </p:tgtEl>
                                      </p:cBhvr>
                                    </p:animEffect>
                                    <p:anim calcmode="lin" valueType="num">
                                      <p:cBhvr>
                                        <p:cTn id="6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van 4"/>
          <p:cNvSpPr>
            <a:spLocks noGrp="1"/>
          </p:cNvSpPr>
          <p:nvPr>
            <p:ph type="title"/>
          </p:nvPr>
        </p:nvSpPr>
        <p:spPr>
          <a:xfrm>
            <a:off x="1097280" y="286603"/>
            <a:ext cx="10058400" cy="1450757"/>
          </a:xfrm>
          <a:prstGeom prst="rect">
            <a:avLst/>
          </a:prstGeom>
        </p:spPr>
        <p:style>
          <a:lnRef idx="1">
            <a:schemeClr val="accent5"/>
          </a:lnRef>
          <a:fillRef idx="2">
            <a:schemeClr val="accent5"/>
          </a:fillRef>
          <a:effectRef idx="1">
            <a:schemeClr val="accent5"/>
          </a:effectRef>
          <a:fontRef idx="minor">
            <a:schemeClr val="dk1"/>
          </a:fontRef>
        </p:style>
        <p:txBody>
          <a:bodyPr rtlCol="0" anchor="ctr">
            <a:normAutofit fontScale="90000"/>
          </a:bodyPr>
          <a:lstStyle/>
          <a:p>
            <a:pPr algn="ctr"/>
            <a:r>
              <a:rPr lang="tr-TR" b="1" dirty="0" smtClean="0">
                <a:latin typeface="Times New Roman" panose="02020603050405020304" pitchFamily="18" charset="0"/>
                <a:cs typeface="Times New Roman" panose="02020603050405020304" pitchFamily="18" charset="0"/>
              </a:rPr>
              <a:t/>
            </a:r>
            <a:br>
              <a:rPr lang="tr-TR" b="1" dirty="0" smtClean="0">
                <a:latin typeface="Times New Roman" panose="02020603050405020304" pitchFamily="18" charset="0"/>
                <a:cs typeface="Times New Roman" panose="02020603050405020304" pitchFamily="18" charset="0"/>
              </a:rPr>
            </a:br>
            <a:r>
              <a:rPr lang="tr-TR" b="1" dirty="0" smtClean="0">
                <a:latin typeface="Times New Roman" panose="02020603050405020304" pitchFamily="18" charset="0"/>
                <a:cs typeface="Times New Roman" panose="02020603050405020304" pitchFamily="18" charset="0"/>
              </a:rPr>
              <a:t>Özel Bölgeler</a:t>
            </a:r>
            <a:r>
              <a:rPr lang="tr-TR" b="1" dirty="0">
                <a:latin typeface="Times New Roman" panose="02020603050405020304" pitchFamily="18" charset="0"/>
                <a:cs typeface="Times New Roman" panose="02020603050405020304" pitchFamily="18" charset="0"/>
              </a:rPr>
              <a:t/>
            </a:r>
            <a:br>
              <a:rPr lang="tr-TR" b="1" dirty="0">
                <a:latin typeface="Times New Roman" panose="02020603050405020304" pitchFamily="18" charset="0"/>
                <a:cs typeface="Times New Roman" panose="02020603050405020304" pitchFamily="18" charset="0"/>
              </a:rPr>
            </a:br>
            <a:endParaRPr lang="tr-TR" dirty="0"/>
          </a:p>
        </p:txBody>
      </p:sp>
      <p:sp>
        <p:nvSpPr>
          <p:cNvPr id="7" name="Dikdörtgen 6"/>
          <p:cNvSpPr/>
          <p:nvPr/>
        </p:nvSpPr>
        <p:spPr>
          <a:xfrm>
            <a:off x="1297305" y="3191530"/>
            <a:ext cx="10058400" cy="1508105"/>
          </a:xfrm>
          <a:prstGeom prst="rect">
            <a:avLst/>
          </a:prstGeom>
        </p:spPr>
        <p:txBody>
          <a:bodyPr wrap="square">
            <a:spAutoFit/>
          </a:bodyPr>
          <a:lstStyle/>
          <a:p>
            <a:pPr algn="ctr"/>
            <a:endParaRPr lang="tr-TR" sz="800" dirty="0">
              <a:solidFill>
                <a:srgbClr val="000000"/>
              </a:solidFill>
              <a:latin typeface="Mistral" panose="03090702030407020403" pitchFamily="66" charset="0"/>
            </a:endParaRPr>
          </a:p>
          <a:p>
            <a:pPr algn="ctr"/>
            <a:r>
              <a:rPr lang="tr-TR" sz="2800" dirty="0">
                <a:latin typeface="Times New Roman" panose="02020603050405020304" pitchFamily="18" charset="0"/>
                <a:cs typeface="Times New Roman" panose="02020603050405020304" pitchFamily="18" charset="0"/>
              </a:rPr>
              <a:t>VÜCUDUMUZDA BAZI ÖZEL YERLERİMİZ BULUNUR. </a:t>
            </a:r>
          </a:p>
          <a:p>
            <a:pPr algn="ctr"/>
            <a:r>
              <a:rPr lang="tr-TR" sz="2800" dirty="0">
                <a:latin typeface="Times New Roman" panose="02020603050405020304" pitchFamily="18" charset="0"/>
                <a:cs typeface="Times New Roman" panose="02020603050405020304" pitchFamily="18" charset="0"/>
              </a:rPr>
              <a:t>BİZ İZİN VERMEDİĞİMİZ SÜRECE HİÇ KİMSE BU ÖZEL YERLERİMİZE DOKUNAMAZ ! </a:t>
            </a:r>
          </a:p>
        </p:txBody>
      </p:sp>
    </p:spTree>
    <p:extLst>
      <p:ext uri="{BB962C8B-B14F-4D97-AF65-F5344CB8AC3E}">
        <p14:creationId xmlns:p14="http://schemas.microsoft.com/office/powerpoint/2010/main" val="207511113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3"/>
          <p:cNvSpPr>
            <a:spLocks noGrp="1"/>
          </p:cNvSpPr>
          <p:nvPr>
            <p:ph idx="1"/>
          </p:nvPr>
        </p:nvSpPr>
        <p:spPr/>
        <p:txBody>
          <a:bodyPr/>
          <a:lstStyle/>
          <a:p>
            <a:endParaRPr lang="tr-TR" dirty="0"/>
          </a:p>
          <a:p>
            <a:endParaRPr lang="tr-TR" dirty="0"/>
          </a:p>
          <a:p>
            <a:endParaRPr lang="tr-TR" b="1" dirty="0" smtClean="0"/>
          </a:p>
          <a:p>
            <a:endParaRPr lang="tr-TR" b="1" dirty="0"/>
          </a:p>
          <a:p>
            <a:endParaRPr lang="tr-TR" b="1" dirty="0" smtClean="0"/>
          </a:p>
          <a:p>
            <a:endParaRPr lang="tr-TR" b="1" dirty="0"/>
          </a:p>
          <a:p>
            <a:endParaRPr lang="tr-TR" b="1" dirty="0" smtClean="0"/>
          </a:p>
          <a:p>
            <a:endParaRPr lang="tr-TR" b="1" dirty="0" smtClean="0"/>
          </a:p>
        </p:txBody>
      </p:sp>
      <p:sp>
        <p:nvSpPr>
          <p:cNvPr id="5" name="Dikdörtgen 4"/>
          <p:cNvSpPr/>
          <p:nvPr/>
        </p:nvSpPr>
        <p:spPr>
          <a:xfrm>
            <a:off x="4426267" y="1938812"/>
            <a:ext cx="3400425" cy="6286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b="1" dirty="0" smtClean="0">
                <a:solidFill>
                  <a:schemeClr val="tx1"/>
                </a:solidFill>
                <a:latin typeface="Times New Roman" panose="02020603050405020304" pitchFamily="18" charset="0"/>
                <a:cs typeface="Times New Roman" panose="02020603050405020304" pitchFamily="18" charset="0"/>
              </a:rPr>
              <a:t>1-Göğüs </a:t>
            </a:r>
            <a:r>
              <a:rPr lang="tr-TR" sz="2800" b="1" dirty="0">
                <a:solidFill>
                  <a:schemeClr val="tx1"/>
                </a:solidFill>
                <a:latin typeface="Times New Roman" panose="02020603050405020304" pitchFamily="18" charset="0"/>
                <a:cs typeface="Times New Roman" panose="02020603050405020304" pitchFamily="18" charset="0"/>
              </a:rPr>
              <a:t>Bölgemiz</a:t>
            </a:r>
            <a:endParaRPr lang="tr-TR" sz="2800" dirty="0">
              <a:solidFill>
                <a:schemeClr val="tx1"/>
              </a:solidFill>
              <a:latin typeface="Times New Roman" panose="02020603050405020304" pitchFamily="18" charset="0"/>
              <a:cs typeface="Times New Roman" panose="02020603050405020304" pitchFamily="18" charset="0"/>
            </a:endParaRPr>
          </a:p>
        </p:txBody>
      </p:sp>
      <p:sp>
        <p:nvSpPr>
          <p:cNvPr id="6" name="Dikdörtgen 5"/>
          <p:cNvSpPr/>
          <p:nvPr/>
        </p:nvSpPr>
        <p:spPr>
          <a:xfrm>
            <a:off x="3590447" y="2922910"/>
            <a:ext cx="5072063" cy="651827"/>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b="1" dirty="0" smtClean="0">
                <a:solidFill>
                  <a:schemeClr val="tx1"/>
                </a:solidFill>
                <a:latin typeface="Times New Roman" panose="02020603050405020304" pitchFamily="18" charset="0"/>
                <a:cs typeface="Times New Roman" panose="02020603050405020304" pitchFamily="18" charset="0"/>
              </a:rPr>
              <a:t>2-Bacaklarımızın </a:t>
            </a:r>
            <a:r>
              <a:rPr lang="tr-TR" sz="2800" b="1" dirty="0">
                <a:solidFill>
                  <a:schemeClr val="tx1"/>
                </a:solidFill>
                <a:latin typeface="Times New Roman" panose="02020603050405020304" pitchFamily="18" charset="0"/>
                <a:cs typeface="Times New Roman" panose="02020603050405020304" pitchFamily="18" charset="0"/>
              </a:rPr>
              <a:t>arası</a:t>
            </a:r>
            <a:endParaRPr lang="tr-TR" sz="2800" dirty="0">
              <a:solidFill>
                <a:schemeClr val="tx1"/>
              </a:solidFill>
              <a:latin typeface="Times New Roman" panose="02020603050405020304" pitchFamily="18" charset="0"/>
              <a:cs typeface="Times New Roman" panose="02020603050405020304" pitchFamily="18" charset="0"/>
            </a:endParaRPr>
          </a:p>
        </p:txBody>
      </p:sp>
      <p:sp>
        <p:nvSpPr>
          <p:cNvPr id="7" name="Dikdörtgen 6"/>
          <p:cNvSpPr/>
          <p:nvPr/>
        </p:nvSpPr>
        <p:spPr>
          <a:xfrm>
            <a:off x="2611754" y="4017957"/>
            <a:ext cx="7029450" cy="582929"/>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tr-TR" sz="2800" b="1" dirty="0" smtClean="0">
                <a:latin typeface="Times New Roman" panose="02020603050405020304" pitchFamily="18" charset="0"/>
                <a:cs typeface="Times New Roman" panose="02020603050405020304" pitchFamily="18" charset="0"/>
              </a:rPr>
              <a:t>3-Popomuz</a:t>
            </a:r>
            <a:r>
              <a:rPr lang="tr-TR" dirty="0" smtClean="0"/>
              <a:t> </a:t>
            </a:r>
            <a:endParaRPr lang="tr-TR" dirty="0"/>
          </a:p>
        </p:txBody>
      </p:sp>
      <p:sp>
        <p:nvSpPr>
          <p:cNvPr id="8" name="Dikdörtgen 7"/>
          <p:cNvSpPr/>
          <p:nvPr/>
        </p:nvSpPr>
        <p:spPr>
          <a:xfrm>
            <a:off x="1420888" y="5044106"/>
            <a:ext cx="9411179" cy="6443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b="1" dirty="0">
                <a:solidFill>
                  <a:schemeClr val="tx1"/>
                </a:solidFill>
                <a:latin typeface="Times New Roman" panose="02020603050405020304" pitchFamily="18" charset="0"/>
                <a:cs typeface="Times New Roman" panose="02020603050405020304" pitchFamily="18" charset="0"/>
              </a:rPr>
              <a:t>4</a:t>
            </a:r>
            <a:r>
              <a:rPr lang="tr-TR" sz="2800" b="1" dirty="0" smtClean="0">
                <a:solidFill>
                  <a:schemeClr val="tx1"/>
                </a:solidFill>
                <a:latin typeface="Times New Roman" panose="02020603050405020304" pitchFamily="18" charset="0"/>
                <a:cs typeface="Times New Roman" panose="02020603050405020304" pitchFamily="18" charset="0"/>
              </a:rPr>
              <a:t>-Bunların </a:t>
            </a:r>
            <a:r>
              <a:rPr lang="tr-TR" sz="2800" b="1" dirty="0">
                <a:solidFill>
                  <a:schemeClr val="tx1"/>
                </a:solidFill>
                <a:latin typeface="Times New Roman" panose="02020603050405020304" pitchFamily="18" charset="0"/>
                <a:cs typeface="Times New Roman" panose="02020603050405020304" pitchFamily="18" charset="0"/>
              </a:rPr>
              <a:t>dışında bir de kimse sizi dudağınızdan öpmemeli. </a:t>
            </a:r>
            <a:endParaRPr lang="tr-TR" sz="2800" dirty="0">
              <a:solidFill>
                <a:schemeClr val="tx1"/>
              </a:solidFill>
              <a:latin typeface="Times New Roman" panose="02020603050405020304" pitchFamily="18" charset="0"/>
              <a:cs typeface="Times New Roman" panose="02020603050405020304" pitchFamily="18" charset="0"/>
            </a:endParaRPr>
          </a:p>
        </p:txBody>
      </p:sp>
      <p:sp>
        <p:nvSpPr>
          <p:cNvPr id="9" name="Unvan 4"/>
          <p:cNvSpPr>
            <a:spLocks noGrp="1"/>
          </p:cNvSpPr>
          <p:nvPr>
            <p:ph type="title"/>
          </p:nvPr>
        </p:nvSpPr>
        <p:spPr>
          <a:prstGeom prst="rect">
            <a:avLst/>
          </a:prstGeom>
        </p:spPr>
        <p:style>
          <a:lnRef idx="1">
            <a:schemeClr val="accent5"/>
          </a:lnRef>
          <a:fillRef idx="2">
            <a:schemeClr val="accent5"/>
          </a:fillRef>
          <a:effectRef idx="1">
            <a:schemeClr val="accent5"/>
          </a:effectRef>
          <a:fontRef idx="minor">
            <a:schemeClr val="dk1"/>
          </a:fontRef>
        </p:style>
        <p:txBody>
          <a:bodyPr rtlCol="0" anchor="ctr">
            <a:normAutofit fontScale="90000"/>
          </a:bodyPr>
          <a:lstStyle/>
          <a:p>
            <a:pPr algn="ctr"/>
            <a:r>
              <a:rPr lang="tr-TR" b="1" dirty="0" smtClean="0">
                <a:latin typeface="Times New Roman" panose="02020603050405020304" pitchFamily="18" charset="0"/>
                <a:cs typeface="Times New Roman" panose="02020603050405020304" pitchFamily="18" charset="0"/>
              </a:rPr>
              <a:t/>
            </a:r>
            <a:br>
              <a:rPr lang="tr-TR" b="1" dirty="0" smtClean="0">
                <a:latin typeface="Times New Roman" panose="02020603050405020304" pitchFamily="18" charset="0"/>
                <a:cs typeface="Times New Roman" panose="02020603050405020304" pitchFamily="18" charset="0"/>
              </a:rPr>
            </a:br>
            <a:r>
              <a:rPr lang="tr-TR" b="1" dirty="0" smtClean="0">
                <a:latin typeface="Times New Roman" panose="02020603050405020304" pitchFamily="18" charset="0"/>
                <a:cs typeface="Times New Roman" panose="02020603050405020304" pitchFamily="18" charset="0"/>
              </a:rPr>
              <a:t>Özel Bölgeler</a:t>
            </a:r>
            <a:r>
              <a:rPr lang="tr-TR" b="1" dirty="0">
                <a:latin typeface="Times New Roman" panose="02020603050405020304" pitchFamily="18" charset="0"/>
                <a:cs typeface="Times New Roman" panose="02020603050405020304" pitchFamily="18" charset="0"/>
              </a:rPr>
              <a:t/>
            </a:r>
            <a:br>
              <a:rPr lang="tr-TR" b="1" dirty="0">
                <a:latin typeface="Times New Roman" panose="02020603050405020304" pitchFamily="18" charset="0"/>
                <a:cs typeface="Times New Roman" panose="02020603050405020304" pitchFamily="18" charset="0"/>
              </a:rPr>
            </a:br>
            <a:endParaRPr lang="tr-TR" dirty="0"/>
          </a:p>
        </p:txBody>
      </p:sp>
    </p:spTree>
    <p:extLst>
      <p:ext uri="{BB962C8B-B14F-4D97-AF65-F5344CB8AC3E}">
        <p14:creationId xmlns:p14="http://schemas.microsoft.com/office/powerpoint/2010/main" val="229107632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fade">
                                      <p:cBhvr>
                                        <p:cTn id="14" dur="1000"/>
                                        <p:tgtEl>
                                          <p:spTgt spid="6">
                                            <p:txEl>
                                              <p:pRg st="0" end="0"/>
                                            </p:txEl>
                                          </p:spTgt>
                                        </p:tgtEl>
                                      </p:cBhvr>
                                    </p:animEffect>
                                    <p:anim calcmode="lin" valueType="num">
                                      <p:cBhvr>
                                        <p:cTn id="15"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animEffect transition="in" filter="fade">
                                      <p:cBhvr>
                                        <p:cTn id="21" dur="1000"/>
                                        <p:tgtEl>
                                          <p:spTgt spid="7">
                                            <p:txEl>
                                              <p:pRg st="0" end="0"/>
                                            </p:txEl>
                                          </p:spTgt>
                                        </p:tgtEl>
                                      </p:cBhvr>
                                    </p:animEffect>
                                    <p:anim calcmode="lin" valueType="num">
                                      <p:cBhvr>
                                        <p:cTn id="22"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8">
                                            <p:txEl>
                                              <p:pRg st="0" end="0"/>
                                            </p:txEl>
                                          </p:spTgt>
                                        </p:tgtEl>
                                        <p:attrNameLst>
                                          <p:attrName>style.visibility</p:attrName>
                                        </p:attrNameLst>
                                      </p:cBhvr>
                                      <p:to>
                                        <p:strVal val="visible"/>
                                      </p:to>
                                    </p:set>
                                    <p:animEffect transition="in" filter="fade">
                                      <p:cBhvr>
                                        <p:cTn id="28" dur="1000"/>
                                        <p:tgtEl>
                                          <p:spTgt spid="8">
                                            <p:txEl>
                                              <p:pRg st="0" end="0"/>
                                            </p:txEl>
                                          </p:spTgt>
                                        </p:tgtEl>
                                      </p:cBhvr>
                                    </p:animEffect>
                                    <p:anim calcmode="lin" valueType="num">
                                      <p:cBhvr>
                                        <p:cTn id="29"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endParaRPr lang="tr-TR" dirty="0"/>
          </a:p>
          <a:p>
            <a:pPr algn="ctr">
              <a:buFont typeface="Wingdings" panose="05000000000000000000" pitchFamily="2" charset="2"/>
              <a:buChar char="q"/>
            </a:pPr>
            <a:r>
              <a:rPr lang="tr-TR" sz="2800" b="1" dirty="0">
                <a:solidFill>
                  <a:schemeClr val="tx1"/>
                </a:solidFill>
                <a:latin typeface="Times New Roman" panose="02020603050405020304" pitchFamily="18" charset="0"/>
                <a:cs typeface="Times New Roman" panose="02020603050405020304" pitchFamily="18" charset="0"/>
              </a:rPr>
              <a:t>ÇEŞİTLİ DOKUNUŞLAR VARDIR. </a:t>
            </a:r>
            <a:endParaRPr lang="tr-TR" sz="2800" b="1" dirty="0" smtClean="0">
              <a:solidFill>
                <a:schemeClr val="tx1"/>
              </a:solidFill>
              <a:latin typeface="Times New Roman" panose="02020603050405020304" pitchFamily="18" charset="0"/>
              <a:cs typeface="Times New Roman" panose="02020603050405020304" pitchFamily="18" charset="0"/>
            </a:endParaRPr>
          </a:p>
          <a:p>
            <a:pPr marL="0" indent="0" algn="ctr">
              <a:buNone/>
            </a:pPr>
            <a:endParaRPr lang="tr-TR" sz="2800" b="1" dirty="0">
              <a:solidFill>
                <a:schemeClr val="tx1"/>
              </a:solidFill>
              <a:latin typeface="Times New Roman" panose="02020603050405020304" pitchFamily="18" charset="0"/>
              <a:cs typeface="Times New Roman" panose="02020603050405020304" pitchFamily="18" charset="0"/>
            </a:endParaRPr>
          </a:p>
          <a:p>
            <a:pPr algn="ctr">
              <a:buFont typeface="Wingdings" panose="05000000000000000000" pitchFamily="2" charset="2"/>
              <a:buChar char="q"/>
            </a:pPr>
            <a:r>
              <a:rPr lang="tr-TR" sz="2800" b="1" dirty="0">
                <a:solidFill>
                  <a:schemeClr val="tx1"/>
                </a:solidFill>
                <a:latin typeface="Times New Roman" panose="02020603050405020304" pitchFamily="18" charset="0"/>
                <a:cs typeface="Times New Roman" panose="02020603050405020304" pitchFamily="18" charset="0"/>
              </a:rPr>
              <a:t>DOKUNUŞLAR DUYGULARI PAYLAŞMAK İÇİNDİR. </a:t>
            </a:r>
          </a:p>
        </p:txBody>
      </p:sp>
      <p:sp>
        <p:nvSpPr>
          <p:cNvPr id="4" name="Unvan 4"/>
          <p:cNvSpPr>
            <a:spLocks noGrp="1"/>
          </p:cNvSpPr>
          <p:nvPr>
            <p:ph type="title"/>
          </p:nvPr>
        </p:nvSpPr>
        <p:spPr>
          <a:xfrm>
            <a:off x="1097280" y="286603"/>
            <a:ext cx="4732020" cy="1450757"/>
          </a:xfrm>
          <a:prstGeom prst="rect">
            <a:avLst/>
          </a:prstGeom>
        </p:spPr>
        <p:style>
          <a:lnRef idx="1">
            <a:schemeClr val="accent1"/>
          </a:lnRef>
          <a:fillRef idx="3">
            <a:schemeClr val="accent1"/>
          </a:fillRef>
          <a:effectRef idx="2">
            <a:schemeClr val="accent1"/>
          </a:effectRef>
          <a:fontRef idx="minor">
            <a:schemeClr val="lt1"/>
          </a:fontRef>
        </p:style>
        <p:txBody>
          <a:bodyPr rtlCol="0" anchor="ctr">
            <a:normAutofit fontScale="90000"/>
          </a:bodyPr>
          <a:lstStyle/>
          <a:p>
            <a:pPr algn="ctr"/>
            <a:r>
              <a:rPr lang="tr-TR" b="1" dirty="0" smtClean="0">
                <a:latin typeface="Times New Roman" panose="02020603050405020304" pitchFamily="18" charset="0"/>
                <a:cs typeface="Times New Roman" panose="02020603050405020304" pitchFamily="18" charset="0"/>
              </a:rPr>
              <a:t/>
            </a:r>
            <a:br>
              <a:rPr lang="tr-TR" b="1" dirty="0" smtClean="0">
                <a:latin typeface="Times New Roman" panose="02020603050405020304" pitchFamily="18" charset="0"/>
                <a:cs typeface="Times New Roman" panose="02020603050405020304" pitchFamily="18" charset="0"/>
              </a:rPr>
            </a:br>
            <a:r>
              <a:rPr lang="tr-TR" b="1" dirty="0" smtClean="0">
                <a:latin typeface="Times New Roman" panose="02020603050405020304" pitchFamily="18" charset="0"/>
                <a:cs typeface="Times New Roman" panose="02020603050405020304" pitchFamily="18" charset="0"/>
              </a:rPr>
              <a:t>İYİ DOKUNUŞ</a:t>
            </a:r>
            <a:r>
              <a:rPr lang="tr-TR" b="1" dirty="0">
                <a:latin typeface="Times New Roman" panose="02020603050405020304" pitchFamily="18" charset="0"/>
                <a:cs typeface="Times New Roman" panose="02020603050405020304" pitchFamily="18" charset="0"/>
              </a:rPr>
              <a:t/>
            </a:r>
            <a:br>
              <a:rPr lang="tr-TR" b="1" dirty="0">
                <a:latin typeface="Times New Roman" panose="02020603050405020304" pitchFamily="18" charset="0"/>
                <a:cs typeface="Times New Roman" panose="02020603050405020304" pitchFamily="18" charset="0"/>
              </a:rPr>
            </a:br>
            <a:endParaRPr lang="tr-TR" dirty="0"/>
          </a:p>
        </p:txBody>
      </p:sp>
      <p:sp>
        <p:nvSpPr>
          <p:cNvPr id="5" name="Unvan 4"/>
          <p:cNvSpPr txBox="1">
            <a:spLocks/>
          </p:cNvSpPr>
          <p:nvPr/>
        </p:nvSpPr>
        <p:spPr>
          <a:xfrm>
            <a:off x="6315074" y="286603"/>
            <a:ext cx="4840605" cy="1450757"/>
          </a:xfrm>
          <a:prstGeom prst="rect">
            <a:avLst/>
          </a:prstGeom>
          <a:solidFill>
            <a:srgbClr val="C00000"/>
          </a:solidFill>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rmAutofit fontScale="90000" lnSpcReduction="20000"/>
          </a:bodyPr>
          <a:lstStyle>
            <a:lvl1pPr algn="l" defTabSz="914400" rtl="0" eaLnBrk="1" latinLnBrk="0" hangingPunct="1">
              <a:lnSpc>
                <a:spcPct val="85000"/>
              </a:lnSpc>
              <a:spcBef>
                <a:spcPct val="0"/>
              </a:spcBef>
              <a:buNone/>
              <a:defRPr sz="4800" kern="1200" spc="-50" baseline="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tr-TR" b="1" dirty="0" smtClean="0">
                <a:latin typeface="Times New Roman" panose="02020603050405020304" pitchFamily="18" charset="0"/>
                <a:cs typeface="Times New Roman" panose="02020603050405020304" pitchFamily="18" charset="0"/>
              </a:rPr>
              <a:t/>
            </a:r>
            <a:br>
              <a:rPr lang="tr-TR" b="1" dirty="0" smtClean="0">
                <a:latin typeface="Times New Roman" panose="02020603050405020304" pitchFamily="18" charset="0"/>
                <a:cs typeface="Times New Roman" panose="02020603050405020304" pitchFamily="18" charset="0"/>
              </a:rPr>
            </a:br>
            <a:r>
              <a:rPr lang="tr-TR" b="1" dirty="0" smtClean="0">
                <a:solidFill>
                  <a:schemeClr val="bg1"/>
                </a:solidFill>
                <a:latin typeface="Times New Roman" panose="02020603050405020304" pitchFamily="18" charset="0"/>
                <a:cs typeface="Times New Roman" panose="02020603050405020304" pitchFamily="18" charset="0"/>
              </a:rPr>
              <a:t>KÖTÜ DOKUNUŞ</a:t>
            </a:r>
            <a:r>
              <a:rPr lang="tr-TR" b="1" dirty="0" smtClean="0">
                <a:latin typeface="Times New Roman" panose="02020603050405020304" pitchFamily="18" charset="0"/>
                <a:cs typeface="Times New Roman" panose="02020603050405020304" pitchFamily="18" charset="0"/>
              </a:rPr>
              <a:t/>
            </a:r>
            <a:br>
              <a:rPr lang="tr-TR" b="1" dirty="0" smtClean="0">
                <a:latin typeface="Times New Roman" panose="02020603050405020304" pitchFamily="18" charset="0"/>
                <a:cs typeface="Times New Roman" panose="02020603050405020304" pitchFamily="18" charset="0"/>
              </a:rPr>
            </a:br>
            <a:endParaRPr lang="tr-TR" dirty="0"/>
          </a:p>
        </p:txBody>
      </p:sp>
    </p:spTree>
    <p:extLst>
      <p:ext uri="{BB962C8B-B14F-4D97-AF65-F5344CB8AC3E}">
        <p14:creationId xmlns:p14="http://schemas.microsoft.com/office/powerpoint/2010/main" val="133099943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97280" y="1845734"/>
            <a:ext cx="5117783" cy="4023360"/>
          </a:xfrm>
        </p:spPr>
        <p:txBody>
          <a:bodyPr>
            <a:normAutofit fontScale="92500" lnSpcReduction="10000"/>
          </a:bodyPr>
          <a:lstStyle/>
          <a:p>
            <a:endParaRPr lang="tr-TR" dirty="0"/>
          </a:p>
          <a:p>
            <a:r>
              <a:rPr lang="tr-TR" sz="3200" dirty="0">
                <a:solidFill>
                  <a:schemeClr val="tx1"/>
                </a:solidFill>
                <a:latin typeface="Times New Roman" panose="02020603050405020304" pitchFamily="18" charset="0"/>
                <a:cs typeface="Times New Roman" panose="02020603050405020304" pitchFamily="18" charset="0"/>
              </a:rPr>
              <a:t>İyi dokunuşlar, kendimizi iyi hissettirir. </a:t>
            </a:r>
            <a:endParaRPr lang="tr-TR" sz="3200" dirty="0" smtClean="0">
              <a:solidFill>
                <a:schemeClr val="tx1"/>
              </a:solidFill>
              <a:latin typeface="Times New Roman" panose="02020603050405020304" pitchFamily="18" charset="0"/>
              <a:cs typeface="Times New Roman" panose="02020603050405020304" pitchFamily="18" charset="0"/>
            </a:endParaRPr>
          </a:p>
          <a:p>
            <a:endParaRPr lang="tr-TR" sz="3200" dirty="0">
              <a:solidFill>
                <a:schemeClr val="tx1"/>
              </a:solidFill>
              <a:latin typeface="Times New Roman" panose="02020603050405020304" pitchFamily="18" charset="0"/>
              <a:cs typeface="Times New Roman" panose="02020603050405020304" pitchFamily="18" charset="0"/>
            </a:endParaRPr>
          </a:p>
          <a:p>
            <a:endParaRPr lang="tr-TR" sz="3200" dirty="0">
              <a:solidFill>
                <a:schemeClr val="tx1"/>
              </a:solidFill>
              <a:latin typeface="Times New Roman" panose="02020603050405020304" pitchFamily="18" charset="0"/>
              <a:cs typeface="Times New Roman" panose="02020603050405020304" pitchFamily="18" charset="0"/>
            </a:endParaRPr>
          </a:p>
          <a:p>
            <a:r>
              <a:rPr lang="tr-TR" sz="3200" dirty="0">
                <a:solidFill>
                  <a:schemeClr val="tx1"/>
                </a:solidFill>
                <a:latin typeface="Times New Roman" panose="02020603050405020304" pitchFamily="18" charset="0"/>
                <a:cs typeface="Times New Roman" panose="02020603050405020304" pitchFamily="18" charset="0"/>
              </a:rPr>
              <a:t>Annemiz babamız gibi sevdiğimiz ve güvendiğimiz insanlar bize bu şekilde dokunur. </a:t>
            </a:r>
          </a:p>
        </p:txBody>
      </p:sp>
      <p:sp>
        <p:nvSpPr>
          <p:cNvPr id="4" name="Unvan 4"/>
          <p:cNvSpPr>
            <a:spLocks noGrp="1"/>
          </p:cNvSpPr>
          <p:nvPr>
            <p:ph type="title"/>
          </p:nvPr>
        </p:nvSpPr>
        <p:spPr>
          <a:prstGeom prst="rect">
            <a:avLst/>
          </a:prstGeom>
        </p:spPr>
        <p:style>
          <a:lnRef idx="1">
            <a:schemeClr val="accent6"/>
          </a:lnRef>
          <a:fillRef idx="2">
            <a:schemeClr val="accent6"/>
          </a:fillRef>
          <a:effectRef idx="1">
            <a:schemeClr val="accent6"/>
          </a:effectRef>
          <a:fontRef idx="minor">
            <a:schemeClr val="dk1"/>
          </a:fontRef>
        </p:style>
        <p:txBody>
          <a:bodyPr rtlCol="0" anchor="ctr">
            <a:normAutofit fontScale="90000"/>
          </a:bodyPr>
          <a:lstStyle/>
          <a:p>
            <a:pPr algn="ctr"/>
            <a:r>
              <a:rPr lang="tr-TR" b="1" dirty="0" smtClean="0">
                <a:latin typeface="Times New Roman" panose="02020603050405020304" pitchFamily="18" charset="0"/>
                <a:cs typeface="Times New Roman" panose="02020603050405020304" pitchFamily="18" charset="0"/>
              </a:rPr>
              <a:t/>
            </a:r>
            <a:br>
              <a:rPr lang="tr-TR" b="1" dirty="0" smtClean="0">
                <a:latin typeface="Times New Roman" panose="02020603050405020304" pitchFamily="18" charset="0"/>
                <a:cs typeface="Times New Roman" panose="02020603050405020304" pitchFamily="18" charset="0"/>
              </a:rPr>
            </a:br>
            <a:r>
              <a:rPr lang="tr-TR" b="1" dirty="0" smtClean="0">
                <a:latin typeface="Times New Roman" panose="02020603050405020304" pitchFamily="18" charset="0"/>
                <a:cs typeface="Times New Roman" panose="02020603050405020304" pitchFamily="18" charset="0"/>
              </a:rPr>
              <a:t>İYİ DOKUNUŞ NEDİR?</a:t>
            </a:r>
            <a:r>
              <a:rPr lang="tr-TR" b="1" dirty="0">
                <a:latin typeface="Times New Roman" panose="02020603050405020304" pitchFamily="18" charset="0"/>
                <a:cs typeface="Times New Roman" panose="02020603050405020304" pitchFamily="18" charset="0"/>
              </a:rPr>
              <a:t/>
            </a:r>
            <a:br>
              <a:rPr lang="tr-TR" b="1" dirty="0">
                <a:latin typeface="Times New Roman" panose="02020603050405020304" pitchFamily="18" charset="0"/>
                <a:cs typeface="Times New Roman" panose="02020603050405020304" pitchFamily="18" charset="0"/>
              </a:rPr>
            </a:br>
            <a:endParaRPr lang="tr-TR" dirty="0"/>
          </a:p>
        </p:txBody>
      </p:sp>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2275" y="1845734"/>
            <a:ext cx="4383405" cy="4163357"/>
          </a:xfrm>
          <a:prstGeom prst="rect">
            <a:avLst/>
          </a:prstGeom>
        </p:spPr>
      </p:pic>
    </p:spTree>
    <p:extLst>
      <p:ext uri="{BB962C8B-B14F-4D97-AF65-F5344CB8AC3E}">
        <p14:creationId xmlns:p14="http://schemas.microsoft.com/office/powerpoint/2010/main" val="71574203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endParaRPr lang="tr-TR" dirty="0"/>
          </a:p>
          <a:p>
            <a:pPr algn="ctr"/>
            <a:r>
              <a:rPr lang="tr-TR" sz="2800" b="1" dirty="0">
                <a:solidFill>
                  <a:schemeClr val="tx1"/>
                </a:solidFill>
                <a:latin typeface="Times New Roman" panose="02020603050405020304" pitchFamily="18" charset="0"/>
                <a:cs typeface="Times New Roman" panose="02020603050405020304" pitchFamily="18" charset="0"/>
              </a:rPr>
              <a:t>Bazı büyükler bir çocuğun özel yerlerine bazı durumlarda bakabilir ya da dokunabilir! </a:t>
            </a:r>
            <a:endParaRPr lang="tr-TR" sz="2800" b="1" dirty="0" smtClean="0">
              <a:solidFill>
                <a:schemeClr val="tx1"/>
              </a:solidFill>
              <a:latin typeface="Times New Roman" panose="02020603050405020304" pitchFamily="18" charset="0"/>
              <a:cs typeface="Times New Roman" panose="02020603050405020304" pitchFamily="18" charset="0"/>
            </a:endParaRPr>
          </a:p>
          <a:p>
            <a:pPr algn="ctr"/>
            <a:r>
              <a:rPr lang="tr-TR" sz="4400" b="1" dirty="0" smtClean="0">
                <a:solidFill>
                  <a:srgbClr val="FF0000"/>
                </a:solidFill>
                <a:latin typeface="Times New Roman" panose="02020603050405020304" pitchFamily="18" charset="0"/>
                <a:cs typeface="Times New Roman" panose="02020603050405020304" pitchFamily="18" charset="0"/>
              </a:rPr>
              <a:t>  PEKİ KİMLER</a:t>
            </a:r>
            <a:r>
              <a:rPr lang="tr-TR" sz="16600" b="1" dirty="0" smtClean="0">
                <a:solidFill>
                  <a:srgbClr val="FF0000"/>
                </a:solidFill>
                <a:latin typeface="Times New Roman" panose="02020603050405020304" pitchFamily="18" charset="0"/>
                <a:cs typeface="Times New Roman" panose="02020603050405020304" pitchFamily="18" charset="0"/>
              </a:rPr>
              <a:t>?</a:t>
            </a:r>
            <a:endParaRPr lang="tr-TR" sz="16600" b="1" dirty="0">
              <a:solidFill>
                <a:srgbClr val="FF0000"/>
              </a:solidFill>
              <a:latin typeface="Times New Roman" panose="02020603050405020304" pitchFamily="18" charset="0"/>
              <a:cs typeface="Times New Roman" panose="02020603050405020304" pitchFamily="18" charset="0"/>
            </a:endParaRPr>
          </a:p>
        </p:txBody>
      </p:sp>
      <p:sp>
        <p:nvSpPr>
          <p:cNvPr id="4" name="Unvan 4"/>
          <p:cNvSpPr>
            <a:spLocks noGrp="1"/>
          </p:cNvSpPr>
          <p:nvPr>
            <p:ph type="title"/>
          </p:nvPr>
        </p:nvSpPr>
        <p:spPr>
          <a:prstGeom prst="rect">
            <a:avLst/>
          </a:prstGeom>
        </p:spPr>
        <p:style>
          <a:lnRef idx="1">
            <a:schemeClr val="accent6"/>
          </a:lnRef>
          <a:fillRef idx="2">
            <a:schemeClr val="accent6"/>
          </a:fillRef>
          <a:effectRef idx="1">
            <a:schemeClr val="accent6"/>
          </a:effectRef>
          <a:fontRef idx="minor">
            <a:schemeClr val="dk1"/>
          </a:fontRef>
        </p:style>
        <p:txBody>
          <a:bodyPr rtlCol="0" anchor="ctr">
            <a:normAutofit fontScale="90000"/>
          </a:bodyPr>
          <a:lstStyle/>
          <a:p>
            <a:pPr algn="ctr"/>
            <a:r>
              <a:rPr lang="tr-TR" b="1" dirty="0" smtClean="0">
                <a:latin typeface="Times New Roman" panose="02020603050405020304" pitchFamily="18" charset="0"/>
                <a:cs typeface="Times New Roman" panose="02020603050405020304" pitchFamily="18" charset="0"/>
              </a:rPr>
              <a:t/>
            </a:r>
            <a:br>
              <a:rPr lang="tr-TR" b="1" dirty="0" smtClean="0">
                <a:latin typeface="Times New Roman" panose="02020603050405020304" pitchFamily="18" charset="0"/>
                <a:cs typeface="Times New Roman" panose="02020603050405020304" pitchFamily="18" charset="0"/>
              </a:rPr>
            </a:br>
            <a:r>
              <a:rPr lang="tr-TR" b="1" dirty="0" smtClean="0">
                <a:latin typeface="Times New Roman" panose="02020603050405020304" pitchFamily="18" charset="0"/>
                <a:cs typeface="Times New Roman" panose="02020603050405020304" pitchFamily="18" charset="0"/>
              </a:rPr>
              <a:t>ÖZEL DOKUNUŞ NEDİR?</a:t>
            </a:r>
            <a:r>
              <a:rPr lang="tr-TR" b="1" dirty="0">
                <a:latin typeface="Times New Roman" panose="02020603050405020304" pitchFamily="18" charset="0"/>
                <a:cs typeface="Times New Roman" panose="02020603050405020304" pitchFamily="18" charset="0"/>
              </a:rPr>
              <a:t/>
            </a:r>
            <a:br>
              <a:rPr lang="tr-TR" b="1" dirty="0">
                <a:latin typeface="Times New Roman" panose="02020603050405020304" pitchFamily="18" charset="0"/>
                <a:cs typeface="Times New Roman" panose="02020603050405020304" pitchFamily="18" charset="0"/>
              </a:rPr>
            </a:br>
            <a:endParaRPr lang="tr-TR" dirty="0"/>
          </a:p>
        </p:txBody>
      </p:sp>
      <p:pic>
        <p:nvPicPr>
          <p:cNvPr id="5" name="Resim 4"/>
          <p:cNvPicPr>
            <a:picLocks noChangeAspect="1"/>
          </p:cNvPicPr>
          <p:nvPr/>
        </p:nvPicPr>
        <p:blipFill>
          <a:blip r:embed="rId2"/>
          <a:stretch>
            <a:fillRect/>
          </a:stretch>
        </p:blipFill>
        <p:spPr>
          <a:xfrm>
            <a:off x="1097280" y="3668440"/>
            <a:ext cx="2388389" cy="2200654"/>
          </a:xfrm>
          <a:prstGeom prst="rect">
            <a:avLst/>
          </a:prstGeom>
          <a:ln>
            <a:noFill/>
          </a:ln>
          <a:effectLst>
            <a:softEdge rad="112500"/>
          </a:effectLst>
        </p:spPr>
      </p:pic>
      <p:pic>
        <p:nvPicPr>
          <p:cNvPr id="6" name="Resim 5"/>
          <p:cNvPicPr>
            <a:picLocks noChangeAspect="1"/>
          </p:cNvPicPr>
          <p:nvPr/>
        </p:nvPicPr>
        <p:blipFill>
          <a:blip r:embed="rId3"/>
          <a:stretch>
            <a:fillRect/>
          </a:stretch>
        </p:blipFill>
        <p:spPr>
          <a:xfrm>
            <a:off x="8763310" y="3622610"/>
            <a:ext cx="2392370" cy="2246484"/>
          </a:xfrm>
          <a:prstGeom prst="rect">
            <a:avLst/>
          </a:prstGeom>
          <a:ln>
            <a:noFill/>
          </a:ln>
          <a:effectLst>
            <a:softEdge rad="112500"/>
          </a:effectLst>
        </p:spPr>
      </p:pic>
    </p:spTree>
    <p:extLst>
      <p:ext uri="{BB962C8B-B14F-4D97-AF65-F5344CB8AC3E}">
        <p14:creationId xmlns:p14="http://schemas.microsoft.com/office/powerpoint/2010/main" val="170228541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97279" y="1906998"/>
            <a:ext cx="5421087" cy="4271733"/>
          </a:xfrm>
        </p:spPr>
        <p:txBody>
          <a:bodyPr>
            <a:normAutofit lnSpcReduction="10000"/>
          </a:bodyPr>
          <a:lstStyle/>
          <a:p>
            <a:pPr marL="0" indent="0" algn="just">
              <a:buNone/>
            </a:pPr>
            <a:r>
              <a:rPr lang="tr-TR" sz="2800" b="1" dirty="0">
                <a:solidFill>
                  <a:srgbClr val="C00000"/>
                </a:solidFill>
                <a:latin typeface="Times New Roman" panose="02020603050405020304" pitchFamily="18" charset="0"/>
                <a:cs typeface="Times New Roman" panose="02020603050405020304" pitchFamily="18" charset="0"/>
              </a:rPr>
              <a:t>GİZLİLİK</a:t>
            </a:r>
          </a:p>
          <a:p>
            <a:pPr marL="0" indent="0" algn="just">
              <a:buNone/>
            </a:pPr>
            <a:r>
              <a:rPr lang="tr-TR" sz="2800" dirty="0" smtClean="0">
                <a:solidFill>
                  <a:schemeClr val="tx1"/>
                </a:solidFill>
                <a:latin typeface="Times New Roman" panose="02020603050405020304" pitchFamily="18" charset="0"/>
                <a:cs typeface="Times New Roman" panose="02020603050405020304" pitchFamily="18" charset="0"/>
              </a:rPr>
              <a:t>Özel </a:t>
            </a:r>
            <a:r>
              <a:rPr lang="tr-TR" sz="2800" dirty="0">
                <a:solidFill>
                  <a:schemeClr val="tx1"/>
                </a:solidFill>
                <a:latin typeface="Times New Roman" panose="02020603050405020304" pitchFamily="18" charset="0"/>
                <a:cs typeface="Times New Roman" panose="02020603050405020304" pitchFamily="18" charset="0"/>
              </a:rPr>
              <a:t>yaşam olarak da tanımlanabilen mahremiyet, kişilerin yalnız başına kalabildikleri, istedikleri gibi düşünüp davranabildikleri, başkalarıyla hangi yer, zaman ve koşullarda ne ölçüde ilişki kuracaklarına kendilerinin karar verebildikleri bir yaşam alanını ve bu yaşam alanında sahip olunan hakları ifade etmektedir (Yüksel, 2003). </a:t>
            </a:r>
            <a:endParaRPr lang="tr-TR" sz="2800" b="1" dirty="0" smtClean="0">
              <a:solidFill>
                <a:schemeClr val="tx1"/>
              </a:solidFill>
              <a:latin typeface="Times New Roman" panose="02020603050405020304" pitchFamily="18" charset="0"/>
              <a:cs typeface="Times New Roman" panose="02020603050405020304" pitchFamily="18" charset="0"/>
            </a:endParaRPr>
          </a:p>
        </p:txBody>
      </p:sp>
      <p:sp>
        <p:nvSpPr>
          <p:cNvPr id="5" name="Unvan 4"/>
          <p:cNvSpPr>
            <a:spLocks noGrp="1"/>
          </p:cNvSpPr>
          <p:nvPr>
            <p:ph type="title"/>
          </p:nvPr>
        </p:nvSpPr>
        <p:spPr>
          <a:prstGeom prst="rect">
            <a:avLst/>
          </a:prstGeom>
        </p:spPr>
        <p:style>
          <a:lnRef idx="1">
            <a:schemeClr val="accent5"/>
          </a:lnRef>
          <a:fillRef idx="2">
            <a:schemeClr val="accent5"/>
          </a:fillRef>
          <a:effectRef idx="1">
            <a:schemeClr val="accent5"/>
          </a:effectRef>
          <a:fontRef idx="minor">
            <a:schemeClr val="dk1"/>
          </a:fontRef>
        </p:style>
        <p:txBody>
          <a:bodyPr rtlCol="0" anchor="ctr">
            <a:normAutofit fontScale="90000"/>
          </a:bodyPr>
          <a:lstStyle/>
          <a:p>
            <a:pPr algn="ctr"/>
            <a:r>
              <a:rPr lang="tr-TR" b="1" dirty="0" smtClean="0">
                <a:latin typeface="Times New Roman" panose="02020603050405020304" pitchFamily="18" charset="0"/>
                <a:cs typeface="Times New Roman" panose="02020603050405020304" pitchFamily="18" charset="0"/>
              </a:rPr>
              <a:t/>
            </a:r>
            <a:br>
              <a:rPr lang="tr-TR" b="1" dirty="0" smtClean="0">
                <a:latin typeface="Times New Roman" panose="02020603050405020304" pitchFamily="18" charset="0"/>
                <a:cs typeface="Times New Roman" panose="02020603050405020304" pitchFamily="18" charset="0"/>
              </a:rPr>
            </a:br>
            <a:r>
              <a:rPr lang="tr-TR" b="1" dirty="0" smtClean="0">
                <a:latin typeface="Times New Roman" panose="02020603050405020304" pitchFamily="18" charset="0"/>
                <a:cs typeface="Times New Roman" panose="02020603050405020304" pitchFamily="18" charset="0"/>
              </a:rPr>
              <a:t>Mahremiyet </a:t>
            </a:r>
            <a:r>
              <a:rPr lang="tr-TR" b="1" dirty="0">
                <a:latin typeface="Times New Roman" panose="02020603050405020304" pitchFamily="18" charset="0"/>
                <a:cs typeface="Times New Roman" panose="02020603050405020304" pitchFamily="18" charset="0"/>
              </a:rPr>
              <a:t>Nedir?</a:t>
            </a:r>
            <a:br>
              <a:rPr lang="tr-TR" b="1" dirty="0">
                <a:latin typeface="Times New Roman" panose="02020603050405020304" pitchFamily="18" charset="0"/>
                <a:cs typeface="Times New Roman" panose="02020603050405020304" pitchFamily="18" charset="0"/>
              </a:rPr>
            </a:br>
            <a:endParaRPr lang="tr-TR" dirty="0"/>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31428" y="1906998"/>
            <a:ext cx="4689565" cy="3971287"/>
          </a:xfrm>
          <a:prstGeom prst="rect">
            <a:avLst/>
          </a:prstGeom>
          <a:ln>
            <a:noFill/>
          </a:ln>
          <a:effectLst>
            <a:softEdge rad="112500"/>
          </a:effectLst>
        </p:spPr>
      </p:pic>
    </p:spTree>
    <p:extLst>
      <p:ext uri="{BB962C8B-B14F-4D97-AF65-F5344CB8AC3E}">
        <p14:creationId xmlns:p14="http://schemas.microsoft.com/office/powerpoint/2010/main" val="82455512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97280" y="1845734"/>
            <a:ext cx="5561720" cy="4023360"/>
          </a:xfrm>
        </p:spPr>
        <p:txBody>
          <a:bodyPr/>
          <a:lstStyle/>
          <a:p>
            <a:endParaRPr lang="tr-TR" dirty="0"/>
          </a:p>
          <a:p>
            <a:pPr>
              <a:buFont typeface="Wingdings" panose="05000000000000000000" pitchFamily="2" charset="2"/>
              <a:buChar char="q"/>
            </a:pPr>
            <a:r>
              <a:rPr lang="tr-TR" sz="2800" dirty="0">
                <a:solidFill>
                  <a:schemeClr val="tx1"/>
                </a:solidFill>
                <a:latin typeface="Times New Roman" panose="02020603050405020304" pitchFamily="18" charset="0"/>
                <a:cs typeface="Times New Roman" panose="02020603050405020304" pitchFamily="18" charset="0"/>
              </a:rPr>
              <a:t>Kötü dokunuşlar bize kendimizi kötü hissettirir. </a:t>
            </a:r>
            <a:endParaRPr lang="tr-TR" sz="2800" dirty="0" smtClean="0">
              <a:solidFill>
                <a:schemeClr val="tx1"/>
              </a:solidFill>
              <a:latin typeface="Times New Roman" panose="02020603050405020304" pitchFamily="18" charset="0"/>
              <a:cs typeface="Times New Roman" panose="02020603050405020304" pitchFamily="18" charset="0"/>
            </a:endParaRPr>
          </a:p>
          <a:p>
            <a:pPr marL="0" indent="0">
              <a:buNone/>
            </a:pPr>
            <a:endParaRPr lang="tr-TR" sz="2800" dirty="0" smtClean="0">
              <a:solidFill>
                <a:schemeClr val="tx1"/>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q"/>
            </a:pPr>
            <a:r>
              <a:rPr lang="tr-TR" sz="2800" dirty="0" smtClean="0">
                <a:solidFill>
                  <a:schemeClr val="tx1"/>
                </a:solidFill>
                <a:latin typeface="Times New Roman" panose="02020603050405020304" pitchFamily="18" charset="0"/>
                <a:cs typeface="Times New Roman" panose="02020603050405020304" pitchFamily="18" charset="0"/>
              </a:rPr>
              <a:t>Hoşlanmadığımız </a:t>
            </a:r>
            <a:r>
              <a:rPr lang="tr-TR" sz="2800" dirty="0">
                <a:solidFill>
                  <a:schemeClr val="tx1"/>
                </a:solidFill>
                <a:latin typeface="Times New Roman" panose="02020603050405020304" pitchFamily="18" charset="0"/>
                <a:cs typeface="Times New Roman" panose="02020603050405020304" pitchFamily="18" charset="0"/>
              </a:rPr>
              <a:t>her dokunuş kötü dokunuştur. </a:t>
            </a:r>
            <a:endParaRPr lang="tr-TR" sz="2800" dirty="0" smtClean="0">
              <a:solidFill>
                <a:schemeClr val="tx1"/>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q"/>
            </a:pPr>
            <a:endParaRPr lang="tr-TR" sz="2800" dirty="0">
              <a:solidFill>
                <a:schemeClr val="tx1"/>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q"/>
            </a:pPr>
            <a:r>
              <a:rPr lang="tr-TR" sz="2800" dirty="0" smtClean="0">
                <a:solidFill>
                  <a:schemeClr val="tx1"/>
                </a:solidFill>
                <a:latin typeface="Times New Roman" panose="02020603050405020304" pitchFamily="18" charset="0"/>
                <a:cs typeface="Times New Roman" panose="02020603050405020304" pitchFamily="18" charset="0"/>
              </a:rPr>
              <a:t>Güvensizlik</a:t>
            </a:r>
            <a:endParaRPr lang="tr-TR" sz="2800" dirty="0">
              <a:solidFill>
                <a:schemeClr val="tx1"/>
              </a:solidFill>
              <a:latin typeface="Times New Roman" panose="02020603050405020304" pitchFamily="18" charset="0"/>
              <a:cs typeface="Times New Roman" panose="02020603050405020304" pitchFamily="18" charset="0"/>
            </a:endParaRPr>
          </a:p>
        </p:txBody>
      </p:sp>
      <p:sp>
        <p:nvSpPr>
          <p:cNvPr id="4" name="Unvan 4"/>
          <p:cNvSpPr>
            <a:spLocks noGrp="1"/>
          </p:cNvSpPr>
          <p:nvPr>
            <p:ph type="title"/>
          </p:nvPr>
        </p:nvSpPr>
        <p:spPr>
          <a:prstGeom prst="rect">
            <a:avLst/>
          </a:prstGeom>
        </p:spPr>
        <p:style>
          <a:lnRef idx="1">
            <a:schemeClr val="accent6"/>
          </a:lnRef>
          <a:fillRef idx="2">
            <a:schemeClr val="accent6"/>
          </a:fillRef>
          <a:effectRef idx="1">
            <a:schemeClr val="accent6"/>
          </a:effectRef>
          <a:fontRef idx="minor">
            <a:schemeClr val="dk1"/>
          </a:fontRef>
        </p:style>
        <p:txBody>
          <a:bodyPr rtlCol="0" anchor="ctr">
            <a:normAutofit fontScale="90000"/>
          </a:bodyPr>
          <a:lstStyle/>
          <a:p>
            <a:pPr algn="ctr"/>
            <a:r>
              <a:rPr lang="tr-TR" b="1" dirty="0" smtClean="0">
                <a:latin typeface="Times New Roman" panose="02020603050405020304" pitchFamily="18" charset="0"/>
                <a:cs typeface="Times New Roman" panose="02020603050405020304" pitchFamily="18" charset="0"/>
              </a:rPr>
              <a:t/>
            </a:r>
            <a:br>
              <a:rPr lang="tr-TR" b="1" dirty="0" smtClean="0">
                <a:latin typeface="Times New Roman" panose="02020603050405020304" pitchFamily="18" charset="0"/>
                <a:cs typeface="Times New Roman" panose="02020603050405020304" pitchFamily="18" charset="0"/>
              </a:rPr>
            </a:br>
            <a:r>
              <a:rPr lang="tr-TR" b="1" dirty="0" smtClean="0">
                <a:latin typeface="Times New Roman" panose="02020603050405020304" pitchFamily="18" charset="0"/>
                <a:cs typeface="Times New Roman" panose="02020603050405020304" pitchFamily="18" charset="0"/>
              </a:rPr>
              <a:t>KÖTÜ DOKUNUŞ NEDİR?</a:t>
            </a:r>
            <a:r>
              <a:rPr lang="tr-TR" b="1" dirty="0">
                <a:latin typeface="Times New Roman" panose="02020603050405020304" pitchFamily="18" charset="0"/>
                <a:cs typeface="Times New Roman" panose="02020603050405020304" pitchFamily="18" charset="0"/>
              </a:rPr>
              <a:t/>
            </a:r>
            <a:br>
              <a:rPr lang="tr-TR" b="1" dirty="0">
                <a:latin typeface="Times New Roman" panose="02020603050405020304" pitchFamily="18" charset="0"/>
                <a:cs typeface="Times New Roman" panose="02020603050405020304" pitchFamily="18" charset="0"/>
              </a:rPr>
            </a:br>
            <a:endParaRPr lang="tr-TR" dirty="0"/>
          </a:p>
        </p:txBody>
      </p:sp>
      <p:pic>
        <p:nvPicPr>
          <p:cNvPr id="5" name="Resim 4"/>
          <p:cNvPicPr>
            <a:picLocks noChangeAspect="1"/>
          </p:cNvPicPr>
          <p:nvPr/>
        </p:nvPicPr>
        <p:blipFill>
          <a:blip r:embed="rId2"/>
          <a:stretch>
            <a:fillRect/>
          </a:stretch>
        </p:blipFill>
        <p:spPr>
          <a:xfrm>
            <a:off x="6673288" y="1737360"/>
            <a:ext cx="4496680" cy="4451063"/>
          </a:xfrm>
          <a:prstGeom prst="rect">
            <a:avLst/>
          </a:prstGeom>
          <a:ln>
            <a:noFill/>
          </a:ln>
          <a:effectLst>
            <a:softEdge rad="112500"/>
          </a:effectLst>
        </p:spPr>
      </p:pic>
    </p:spTree>
    <p:extLst>
      <p:ext uri="{BB962C8B-B14F-4D97-AF65-F5344CB8AC3E}">
        <p14:creationId xmlns:p14="http://schemas.microsoft.com/office/powerpoint/2010/main" val="226455776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dirty="0"/>
          </a:p>
        </p:txBody>
      </p:sp>
      <p:pic>
        <p:nvPicPr>
          <p:cNvPr id="4" name="İçerik Yer Tutucusu 3"/>
          <p:cNvPicPr>
            <a:picLocks noGrp="1" noChangeAspect="1"/>
          </p:cNvPicPr>
          <p:nvPr>
            <p:ph idx="1"/>
          </p:nvPr>
        </p:nvPicPr>
        <p:blipFill>
          <a:blip r:embed="rId2"/>
          <a:stretch>
            <a:fillRect/>
          </a:stretch>
        </p:blipFill>
        <p:spPr>
          <a:xfrm>
            <a:off x="6811880" y="1874838"/>
            <a:ext cx="4343800" cy="4022725"/>
          </a:xfrm>
          <a:prstGeom prst="rect">
            <a:avLst/>
          </a:prstGeom>
          <a:ln>
            <a:noFill/>
          </a:ln>
          <a:effectLst>
            <a:softEdge rad="112500"/>
          </a:effectLst>
        </p:spPr>
      </p:pic>
      <p:sp>
        <p:nvSpPr>
          <p:cNvPr id="5" name="Metin kutusu 4"/>
          <p:cNvSpPr txBox="1"/>
          <p:nvPr/>
        </p:nvSpPr>
        <p:spPr>
          <a:xfrm>
            <a:off x="1097280" y="2028826"/>
            <a:ext cx="4674870" cy="3662541"/>
          </a:xfrm>
          <a:prstGeom prst="rect">
            <a:avLst/>
          </a:prstGeom>
          <a:noFill/>
        </p:spPr>
        <p:txBody>
          <a:bodyPr wrap="square" rtlCol="0">
            <a:spAutoFit/>
          </a:bodyPr>
          <a:lstStyle/>
          <a:p>
            <a:pPr marL="457200" indent="-457200">
              <a:buFont typeface="Wingdings" panose="05000000000000000000" pitchFamily="2" charset="2"/>
              <a:buChar char="q"/>
            </a:pPr>
            <a:r>
              <a:rPr lang="tr-TR" sz="4000" dirty="0" smtClean="0">
                <a:latin typeface="Times New Roman" panose="02020603050405020304" pitchFamily="18" charset="0"/>
                <a:cs typeface="Times New Roman" panose="02020603050405020304" pitchFamily="18" charset="0"/>
              </a:rPr>
              <a:t>Kızgınlık</a:t>
            </a:r>
          </a:p>
          <a:p>
            <a:pPr marL="457200" indent="-457200">
              <a:buFont typeface="Wingdings" panose="05000000000000000000" pitchFamily="2" charset="2"/>
              <a:buChar char="q"/>
            </a:pPr>
            <a:endParaRPr lang="tr-TR" sz="2800" dirty="0" smtClean="0">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q"/>
            </a:pPr>
            <a:r>
              <a:rPr lang="tr-TR" sz="3600" dirty="0" smtClean="0">
                <a:latin typeface="Times New Roman" panose="02020603050405020304" pitchFamily="18" charset="0"/>
                <a:cs typeface="Times New Roman" panose="02020603050405020304" pitchFamily="18" charset="0"/>
              </a:rPr>
              <a:t>Değersizlik</a:t>
            </a:r>
          </a:p>
          <a:p>
            <a:pPr marL="457200" indent="-457200">
              <a:buFont typeface="Wingdings" panose="05000000000000000000" pitchFamily="2" charset="2"/>
              <a:buChar char="q"/>
            </a:pPr>
            <a:endParaRPr lang="tr-TR" sz="2800" dirty="0" smtClean="0">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q"/>
            </a:pPr>
            <a:r>
              <a:rPr lang="tr-TR" sz="3600" dirty="0" smtClean="0">
                <a:latin typeface="Times New Roman" panose="02020603050405020304" pitchFamily="18" charset="0"/>
                <a:cs typeface="Times New Roman" panose="02020603050405020304" pitchFamily="18" charset="0"/>
              </a:rPr>
              <a:t>Utanmak</a:t>
            </a:r>
          </a:p>
          <a:p>
            <a:endParaRPr lang="tr-TR" sz="2800" dirty="0" smtClean="0">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q"/>
            </a:pPr>
            <a:r>
              <a:rPr lang="tr-TR" sz="3600" dirty="0" smtClean="0">
                <a:latin typeface="Times New Roman" panose="02020603050405020304" pitchFamily="18" charset="0"/>
                <a:cs typeface="Times New Roman" panose="02020603050405020304" pitchFamily="18" charset="0"/>
              </a:rPr>
              <a:t>Korku</a:t>
            </a:r>
            <a:endParaRPr lang="tr-TR"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6840292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Effect transition="in" filter="fade">
                                      <p:cBhvr>
                                        <p:cTn id="14" dur="1000"/>
                                        <p:tgtEl>
                                          <p:spTgt spid="5">
                                            <p:txEl>
                                              <p:pRg st="2" end="2"/>
                                            </p:txEl>
                                          </p:spTgt>
                                        </p:tgtEl>
                                      </p:cBhvr>
                                    </p:animEffect>
                                    <p:anim calcmode="lin" valueType="num">
                                      <p:cBhvr>
                                        <p:cTn id="1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Effect transition="in" filter="fade">
                                      <p:cBhvr>
                                        <p:cTn id="21" dur="1000"/>
                                        <p:tgtEl>
                                          <p:spTgt spid="5">
                                            <p:txEl>
                                              <p:pRg st="4" end="4"/>
                                            </p:txEl>
                                          </p:spTgt>
                                        </p:tgtEl>
                                      </p:cBhvr>
                                    </p:animEffect>
                                    <p:anim calcmode="lin" valueType="num">
                                      <p:cBhvr>
                                        <p:cTn id="22"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6" end="6"/>
                                            </p:txEl>
                                          </p:spTgt>
                                        </p:tgtEl>
                                        <p:attrNameLst>
                                          <p:attrName>style.visibility</p:attrName>
                                        </p:attrNameLst>
                                      </p:cBhvr>
                                      <p:to>
                                        <p:strVal val="visible"/>
                                      </p:to>
                                    </p:set>
                                    <p:animEffect transition="in" filter="fade">
                                      <p:cBhvr>
                                        <p:cTn id="28" dur="1000"/>
                                        <p:tgtEl>
                                          <p:spTgt spid="5">
                                            <p:txEl>
                                              <p:pRg st="6" end="6"/>
                                            </p:txEl>
                                          </p:spTgt>
                                        </p:tgtEl>
                                      </p:cBhvr>
                                    </p:animEffect>
                                    <p:anim calcmode="lin" valueType="num">
                                      <p:cBhvr>
                                        <p:cTn id="29"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4"/>
          <p:cNvSpPr>
            <a:spLocks noGrp="1"/>
          </p:cNvSpPr>
          <p:nvPr>
            <p:ph type="title"/>
          </p:nvPr>
        </p:nvSpPr>
        <p:spPr>
          <a:prstGeom prst="rect">
            <a:avLst/>
          </a:prstGeom>
        </p:spPr>
        <p:style>
          <a:lnRef idx="1">
            <a:schemeClr val="accent5"/>
          </a:lnRef>
          <a:fillRef idx="2">
            <a:schemeClr val="accent5"/>
          </a:fillRef>
          <a:effectRef idx="1">
            <a:schemeClr val="accent5"/>
          </a:effectRef>
          <a:fontRef idx="minor">
            <a:schemeClr val="dk1"/>
          </a:fontRef>
        </p:style>
        <p:txBody>
          <a:bodyPr rtlCol="0" anchor="ctr">
            <a:normAutofit fontScale="90000"/>
          </a:bodyPr>
          <a:lstStyle/>
          <a:p>
            <a:pPr algn="ctr"/>
            <a:r>
              <a:rPr lang="tr-TR" b="1" dirty="0" smtClean="0">
                <a:latin typeface="Times New Roman" panose="02020603050405020304" pitchFamily="18" charset="0"/>
                <a:cs typeface="Times New Roman" panose="02020603050405020304" pitchFamily="18" charset="0"/>
              </a:rPr>
              <a:t/>
            </a:r>
            <a:br>
              <a:rPr lang="tr-TR" b="1" dirty="0" smtClean="0">
                <a:latin typeface="Times New Roman" panose="02020603050405020304" pitchFamily="18" charset="0"/>
                <a:cs typeface="Times New Roman" panose="02020603050405020304" pitchFamily="18" charset="0"/>
              </a:rPr>
            </a:br>
            <a:r>
              <a:rPr lang="tr-TR" b="1" dirty="0" smtClean="0">
                <a:latin typeface="Times New Roman" panose="02020603050405020304" pitchFamily="18" charset="0"/>
                <a:cs typeface="Times New Roman" panose="02020603050405020304" pitchFamily="18" charset="0"/>
              </a:rPr>
              <a:t>Kötü Dokunuştan Nasıl Korunmalıyız?</a:t>
            </a:r>
            <a:r>
              <a:rPr lang="tr-TR" b="1" dirty="0">
                <a:latin typeface="Times New Roman" panose="02020603050405020304" pitchFamily="18" charset="0"/>
                <a:cs typeface="Times New Roman" panose="02020603050405020304" pitchFamily="18" charset="0"/>
              </a:rPr>
              <a:t/>
            </a:r>
            <a:br>
              <a:rPr lang="tr-TR" b="1" dirty="0">
                <a:latin typeface="Times New Roman" panose="02020603050405020304" pitchFamily="18" charset="0"/>
                <a:cs typeface="Times New Roman" panose="02020603050405020304" pitchFamily="18" charset="0"/>
              </a:rPr>
            </a:br>
            <a:endParaRPr lang="tr-TR" dirty="0"/>
          </a:p>
        </p:txBody>
      </p:sp>
      <p:sp>
        <p:nvSpPr>
          <p:cNvPr id="8" name="Oval 7"/>
          <p:cNvSpPr/>
          <p:nvPr/>
        </p:nvSpPr>
        <p:spPr>
          <a:xfrm>
            <a:off x="1440193" y="2092642"/>
            <a:ext cx="3586162" cy="1300163"/>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tr-TR" sz="2800" dirty="0">
              <a:solidFill>
                <a:schemeClr val="tx1"/>
              </a:solidFill>
              <a:latin typeface="Times New Roman" panose="02020603050405020304" pitchFamily="18" charset="0"/>
              <a:cs typeface="Times New Roman" panose="02020603050405020304" pitchFamily="18" charset="0"/>
            </a:endParaRPr>
          </a:p>
          <a:p>
            <a:pPr algn="ctr"/>
            <a:r>
              <a:rPr lang="tr-TR" sz="2800" b="1" dirty="0">
                <a:solidFill>
                  <a:schemeClr val="tx1"/>
                </a:solidFill>
                <a:latin typeface="Times New Roman" panose="02020603050405020304" pitchFamily="18" charset="0"/>
                <a:cs typeface="Times New Roman" panose="02020603050405020304" pitchFamily="18" charset="0"/>
              </a:rPr>
              <a:t>HAYIR!! </a:t>
            </a:r>
            <a:endParaRPr lang="tr-TR" sz="2800" dirty="0">
              <a:solidFill>
                <a:schemeClr val="tx1"/>
              </a:solidFill>
              <a:latin typeface="Times New Roman" panose="02020603050405020304" pitchFamily="18" charset="0"/>
              <a:cs typeface="Times New Roman" panose="02020603050405020304" pitchFamily="18" charset="0"/>
            </a:endParaRPr>
          </a:p>
          <a:p>
            <a:pPr algn="ctr"/>
            <a:endParaRPr lang="tr-TR" sz="2800" dirty="0">
              <a:solidFill>
                <a:schemeClr val="tx1"/>
              </a:solidFill>
              <a:latin typeface="Times New Roman" panose="02020603050405020304" pitchFamily="18" charset="0"/>
              <a:cs typeface="Times New Roman" panose="02020603050405020304" pitchFamily="18" charset="0"/>
            </a:endParaRPr>
          </a:p>
        </p:txBody>
      </p:sp>
      <p:sp>
        <p:nvSpPr>
          <p:cNvPr id="9" name="Oval 8"/>
          <p:cNvSpPr/>
          <p:nvPr/>
        </p:nvSpPr>
        <p:spPr>
          <a:xfrm>
            <a:off x="4826324" y="3392805"/>
            <a:ext cx="3586162" cy="1300163"/>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b="1" dirty="0" smtClean="0">
                <a:solidFill>
                  <a:schemeClr val="tx1"/>
                </a:solidFill>
                <a:latin typeface="Times New Roman" panose="02020603050405020304" pitchFamily="18" charset="0"/>
                <a:cs typeface="Times New Roman" panose="02020603050405020304" pitchFamily="18" charset="0"/>
              </a:rPr>
              <a:t>UZAKLAŞ!! </a:t>
            </a:r>
            <a:endParaRPr lang="tr-TR" sz="2800" dirty="0">
              <a:solidFill>
                <a:schemeClr val="tx1"/>
              </a:solidFill>
              <a:latin typeface="Times New Roman" panose="02020603050405020304" pitchFamily="18" charset="0"/>
              <a:cs typeface="Times New Roman" panose="02020603050405020304" pitchFamily="18" charset="0"/>
            </a:endParaRPr>
          </a:p>
        </p:txBody>
      </p:sp>
      <p:sp>
        <p:nvSpPr>
          <p:cNvPr id="11" name="Oval 10"/>
          <p:cNvSpPr/>
          <p:nvPr/>
        </p:nvSpPr>
        <p:spPr>
          <a:xfrm>
            <a:off x="7526656" y="5048252"/>
            <a:ext cx="3586162" cy="120967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b="1" dirty="0" smtClean="0">
                <a:solidFill>
                  <a:schemeClr val="tx1"/>
                </a:solidFill>
                <a:latin typeface="Times New Roman" panose="02020603050405020304" pitchFamily="18" charset="0"/>
                <a:cs typeface="Times New Roman" panose="02020603050405020304" pitchFamily="18" charset="0"/>
              </a:rPr>
              <a:t>YARDIM İSTE!! </a:t>
            </a:r>
            <a:endParaRPr lang="tr-TR" sz="28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4568822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1000"/>
                                        <p:tgtEl>
                                          <p:spTgt spid="8">
                                            <p:txEl>
                                              <p:pRg st="1" end="1"/>
                                            </p:txEl>
                                          </p:spTgt>
                                        </p:tgtEl>
                                      </p:cBhvr>
                                    </p:animEffect>
                                    <p:anim calcmode="lin" valueType="num">
                                      <p:cBhvr>
                                        <p:cTn id="8"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1000"/>
                                        <p:tgtEl>
                                          <p:spTgt spid="9">
                                            <p:txEl>
                                              <p:pRg st="0" end="0"/>
                                            </p:txEl>
                                          </p:spTgt>
                                        </p:tgtEl>
                                      </p:cBhvr>
                                    </p:animEffect>
                                    <p:anim calcmode="lin" valueType="num">
                                      <p:cBhvr>
                                        <p:cTn id="15"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1">
                                            <p:txEl>
                                              <p:pRg st="0" end="0"/>
                                            </p:txEl>
                                          </p:spTgt>
                                        </p:tgtEl>
                                        <p:attrNameLst>
                                          <p:attrName>style.visibility</p:attrName>
                                        </p:attrNameLst>
                                      </p:cBhvr>
                                      <p:to>
                                        <p:strVal val="visible"/>
                                      </p:to>
                                    </p:set>
                                    <p:animEffect transition="in" filter="fade">
                                      <p:cBhvr>
                                        <p:cTn id="21" dur="1000"/>
                                        <p:tgtEl>
                                          <p:spTgt spid="11">
                                            <p:txEl>
                                              <p:pRg st="0" end="0"/>
                                            </p:txEl>
                                          </p:spTgt>
                                        </p:tgtEl>
                                      </p:cBhvr>
                                    </p:animEffect>
                                    <p:anim calcmode="lin" valueType="num">
                                      <p:cBhvr>
                                        <p:cTn id="22"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97280" y="1628986"/>
            <a:ext cx="10058400" cy="4671802"/>
          </a:xfrm>
        </p:spPr>
        <p:txBody>
          <a:bodyPr>
            <a:normAutofit fontScale="70000" lnSpcReduction="20000"/>
          </a:bodyPr>
          <a:lstStyle/>
          <a:p>
            <a:pPr marL="0" indent="0">
              <a:buNone/>
            </a:pPr>
            <a:endParaRPr lang="tr-TR" sz="2400" dirty="0">
              <a:solidFill>
                <a:schemeClr val="tx1"/>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q"/>
            </a:pPr>
            <a:r>
              <a:rPr lang="tr-TR" sz="3200" dirty="0">
                <a:solidFill>
                  <a:schemeClr val="tx1"/>
                </a:solidFill>
                <a:latin typeface="Times New Roman" panose="02020603050405020304" pitchFamily="18" charset="0"/>
                <a:cs typeface="Times New Roman" panose="02020603050405020304" pitchFamily="18" charset="0"/>
              </a:rPr>
              <a:t>Çocuğa mahremiyet eğitimi verilirken, gelişimsel özellikleri ve kişilik özellikleri dikkate alınmalıdır</a:t>
            </a:r>
            <a:r>
              <a:rPr lang="tr-TR" sz="3200" dirty="0" smtClean="0">
                <a:solidFill>
                  <a:schemeClr val="tx1"/>
                </a:solidFill>
                <a:latin typeface="Times New Roman" panose="02020603050405020304" pitchFamily="18" charset="0"/>
                <a:cs typeface="Times New Roman" panose="02020603050405020304" pitchFamily="18" charset="0"/>
              </a:rPr>
              <a:t>.</a:t>
            </a:r>
          </a:p>
          <a:p>
            <a:pPr>
              <a:buFont typeface="Wingdings" panose="05000000000000000000" pitchFamily="2" charset="2"/>
              <a:buChar char="q"/>
            </a:pPr>
            <a:r>
              <a:rPr lang="tr-TR" sz="3200" dirty="0" smtClean="0">
                <a:solidFill>
                  <a:schemeClr val="tx1"/>
                </a:solidFill>
                <a:latin typeface="Times New Roman" panose="02020603050405020304" pitchFamily="18" charset="0"/>
                <a:cs typeface="Times New Roman" panose="02020603050405020304" pitchFamily="18" charset="0"/>
              </a:rPr>
              <a:t>Mahremiyet </a:t>
            </a:r>
            <a:r>
              <a:rPr lang="tr-TR" sz="3200" dirty="0">
                <a:solidFill>
                  <a:schemeClr val="tx1"/>
                </a:solidFill>
                <a:latin typeface="Times New Roman" panose="02020603050405020304" pitchFamily="18" charset="0"/>
                <a:cs typeface="Times New Roman" panose="02020603050405020304" pitchFamily="18" charset="0"/>
              </a:rPr>
              <a:t>eğitimi, okulöncesi dönemde çocukların yaşlarına, anlama kapasitelerine, gelişimlerine uygun bir şekilde uzman kişilerce verilmelidir. </a:t>
            </a:r>
            <a:endParaRPr lang="tr-TR" sz="3200" dirty="0" smtClean="0">
              <a:solidFill>
                <a:schemeClr val="tx1"/>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q"/>
            </a:pPr>
            <a:r>
              <a:rPr lang="tr-TR" sz="3200" dirty="0" smtClean="0">
                <a:solidFill>
                  <a:schemeClr val="tx1"/>
                </a:solidFill>
                <a:latin typeface="Times New Roman" panose="02020603050405020304" pitchFamily="18" charset="0"/>
                <a:cs typeface="Times New Roman" panose="02020603050405020304" pitchFamily="18" charset="0"/>
              </a:rPr>
              <a:t>Çocuğa </a:t>
            </a:r>
            <a:r>
              <a:rPr lang="tr-TR" sz="3200" dirty="0">
                <a:solidFill>
                  <a:schemeClr val="tx1"/>
                </a:solidFill>
                <a:latin typeface="Times New Roman" panose="02020603050405020304" pitchFamily="18" charset="0"/>
                <a:cs typeface="Times New Roman" panose="02020603050405020304" pitchFamily="18" charset="0"/>
              </a:rPr>
              <a:t>koyulacak sınır ve kurallar anlaşılır, net bir şekilde söylenmelidir. </a:t>
            </a:r>
          </a:p>
          <a:p>
            <a:pPr>
              <a:buFont typeface="Wingdings" panose="05000000000000000000" pitchFamily="2" charset="2"/>
              <a:buChar char="q"/>
            </a:pPr>
            <a:r>
              <a:rPr lang="tr-TR" sz="3200" dirty="0">
                <a:solidFill>
                  <a:schemeClr val="tx1"/>
                </a:solidFill>
                <a:latin typeface="Times New Roman" panose="02020603050405020304" pitchFamily="18" charset="0"/>
                <a:cs typeface="Times New Roman" panose="02020603050405020304" pitchFamily="18" charset="0"/>
              </a:rPr>
              <a:t>TV ve internet yayınlarının yetkililerce denetlenmesi </a:t>
            </a:r>
            <a:endParaRPr lang="tr-TR" sz="3200" dirty="0" smtClean="0">
              <a:solidFill>
                <a:schemeClr val="tx1"/>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q"/>
            </a:pPr>
            <a:r>
              <a:rPr lang="tr-TR" sz="3200" dirty="0" smtClean="0">
                <a:solidFill>
                  <a:schemeClr val="tx1"/>
                </a:solidFill>
                <a:latin typeface="Times New Roman" panose="02020603050405020304" pitchFamily="18" charset="0"/>
                <a:cs typeface="Times New Roman" panose="02020603050405020304" pitchFamily="18" charset="0"/>
              </a:rPr>
              <a:t>Çocuğun </a:t>
            </a:r>
            <a:r>
              <a:rPr lang="tr-TR" sz="3200" dirty="0">
                <a:solidFill>
                  <a:schemeClr val="tx1"/>
                </a:solidFill>
                <a:latin typeface="Times New Roman" panose="02020603050405020304" pitchFamily="18" charset="0"/>
                <a:cs typeface="Times New Roman" panose="02020603050405020304" pitchFamily="18" charset="0"/>
              </a:rPr>
              <a:t>cinsellikle ilgili sorularına doğru cevaplar verebilmek için anne-babaların kendilerini geliştirmeleri şarttır. </a:t>
            </a:r>
            <a:endParaRPr lang="tr-TR" sz="3200" dirty="0" smtClean="0">
              <a:solidFill>
                <a:schemeClr val="tx1"/>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q"/>
            </a:pPr>
            <a:r>
              <a:rPr lang="tr-TR" sz="3200" dirty="0" smtClean="0">
                <a:solidFill>
                  <a:schemeClr val="tx1"/>
                </a:solidFill>
                <a:latin typeface="Times New Roman" panose="02020603050405020304" pitchFamily="18" charset="0"/>
                <a:cs typeface="Times New Roman" panose="02020603050405020304" pitchFamily="18" charset="0"/>
              </a:rPr>
              <a:t>Cinsel </a:t>
            </a:r>
            <a:r>
              <a:rPr lang="tr-TR" sz="3200" dirty="0">
                <a:solidFill>
                  <a:schemeClr val="tx1"/>
                </a:solidFill>
                <a:latin typeface="Times New Roman" panose="02020603050405020304" pitchFamily="18" charset="0"/>
                <a:cs typeface="Times New Roman" panose="02020603050405020304" pitchFamily="18" charset="0"/>
              </a:rPr>
              <a:t>taciz ve istismar konularında anne-babalar uyanık olmalı, çocuklarını zaman zaman bu konularda bilgilendirip uyarmalıdırlar. </a:t>
            </a:r>
            <a:endParaRPr lang="tr-TR" sz="3200" dirty="0" smtClean="0">
              <a:solidFill>
                <a:schemeClr val="tx1"/>
              </a:solidFill>
              <a:latin typeface="Times New Roman" panose="02020603050405020304" pitchFamily="18" charset="0"/>
              <a:cs typeface="Times New Roman" panose="02020603050405020304" pitchFamily="18" charset="0"/>
            </a:endParaRPr>
          </a:p>
          <a:p>
            <a:pPr algn="ctr">
              <a:buFont typeface="Wingdings" panose="05000000000000000000" pitchFamily="2" charset="2"/>
              <a:buChar char="q"/>
            </a:pPr>
            <a:r>
              <a:rPr lang="tr-TR" sz="3800" b="1" dirty="0" smtClean="0">
                <a:solidFill>
                  <a:schemeClr val="tx1"/>
                </a:solidFill>
                <a:latin typeface="Times New Roman" panose="02020603050405020304" pitchFamily="18" charset="0"/>
                <a:cs typeface="Times New Roman" panose="02020603050405020304" pitchFamily="18" charset="0"/>
              </a:rPr>
              <a:t>Çocuk </a:t>
            </a:r>
            <a:r>
              <a:rPr lang="tr-TR" sz="3800" b="1" dirty="0">
                <a:solidFill>
                  <a:schemeClr val="tx1"/>
                </a:solidFill>
                <a:latin typeface="Times New Roman" panose="02020603050405020304" pitchFamily="18" charset="0"/>
                <a:cs typeface="Times New Roman" panose="02020603050405020304" pitchFamily="18" charset="0"/>
              </a:rPr>
              <a:t>yetiştirmenin her aşamasında olduğu gibi mahremiyet eğitiminin kazandırılmasında da örnek olmak, en etkili yöntemdir. </a:t>
            </a:r>
          </a:p>
          <a:p>
            <a:pPr>
              <a:buFont typeface="Wingdings" panose="05000000000000000000" pitchFamily="2" charset="2"/>
              <a:buChar char="q"/>
            </a:pPr>
            <a:endParaRPr lang="tr-TR" sz="2400" dirty="0">
              <a:solidFill>
                <a:schemeClr val="tx1"/>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q"/>
            </a:pPr>
            <a:endParaRPr lang="tr-TR" dirty="0"/>
          </a:p>
          <a:p>
            <a:pPr>
              <a:buFont typeface="Wingdings" panose="05000000000000000000" pitchFamily="2" charset="2"/>
              <a:buChar char="q"/>
            </a:pPr>
            <a:endParaRPr lang="tr-TR" dirty="0"/>
          </a:p>
          <a:p>
            <a:pPr marL="0" indent="0">
              <a:buNone/>
            </a:pPr>
            <a:endParaRPr lang="tr-TR" dirty="0"/>
          </a:p>
          <a:p>
            <a:pPr>
              <a:buFont typeface="Wingdings" panose="05000000000000000000" pitchFamily="2" charset="2"/>
              <a:buChar char="q"/>
            </a:pPr>
            <a:endParaRPr lang="tr-TR" dirty="0"/>
          </a:p>
          <a:p>
            <a:pPr>
              <a:buFont typeface="Wingdings" panose="05000000000000000000" pitchFamily="2" charset="2"/>
              <a:buChar char="q"/>
            </a:pPr>
            <a:endParaRPr lang="tr-TR" dirty="0"/>
          </a:p>
          <a:p>
            <a:endParaRPr lang="tr-TR" dirty="0"/>
          </a:p>
        </p:txBody>
      </p:sp>
      <p:sp>
        <p:nvSpPr>
          <p:cNvPr id="4" name="Unvan 4"/>
          <p:cNvSpPr txBox="1">
            <a:spLocks/>
          </p:cNvSpPr>
          <p:nvPr/>
        </p:nvSpPr>
        <p:spPr>
          <a:xfrm>
            <a:off x="1097280" y="178229"/>
            <a:ext cx="10058400" cy="1450757"/>
          </a:xfrm>
          <a:prstGeom prst="rect">
            <a:avLst/>
          </a:prstGeom>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rmAutofit fontScale="67500" lnSpcReduction="20000"/>
          </a:bodyPr>
          <a:lstStyle>
            <a:lvl1pPr algn="l" defTabSz="914400" rtl="0" eaLnBrk="1" latinLnBrk="0" hangingPunct="1">
              <a:lnSpc>
                <a:spcPct val="85000"/>
              </a:lnSpc>
              <a:spcBef>
                <a:spcPct val="0"/>
              </a:spcBef>
              <a:buNone/>
              <a:defRPr sz="4800" kern="1200" spc="-50" baseline="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endParaRPr lang="tr-TR" b="1" dirty="0" smtClean="0"/>
          </a:p>
          <a:p>
            <a:pPr algn="ctr"/>
            <a:r>
              <a:rPr lang="tr-TR" b="1" dirty="0" smtClean="0"/>
              <a:t>Çocuğa </a:t>
            </a:r>
            <a:r>
              <a:rPr lang="tr-TR" b="1" dirty="0"/>
              <a:t>mahremiyet eğitimi verilirken aşağıdaki önerilerden yararlanabilir: </a:t>
            </a:r>
            <a:r>
              <a:rPr lang="tr-TR" b="1" dirty="0" smtClean="0">
                <a:latin typeface="Times New Roman" panose="02020603050405020304" pitchFamily="18" charset="0"/>
                <a:cs typeface="Times New Roman" panose="02020603050405020304" pitchFamily="18" charset="0"/>
              </a:rPr>
              <a:t/>
            </a:r>
            <a:br>
              <a:rPr lang="tr-TR" b="1" dirty="0" smtClean="0">
                <a:latin typeface="Times New Roman" panose="02020603050405020304" pitchFamily="18" charset="0"/>
                <a:cs typeface="Times New Roman" panose="02020603050405020304" pitchFamily="18" charset="0"/>
              </a:rPr>
            </a:br>
            <a:endParaRPr lang="tr-TR" dirty="0"/>
          </a:p>
        </p:txBody>
      </p:sp>
    </p:spTree>
    <p:extLst>
      <p:ext uri="{BB962C8B-B14F-4D97-AF65-F5344CB8AC3E}">
        <p14:creationId xmlns:p14="http://schemas.microsoft.com/office/powerpoint/2010/main" val="73146727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fade">
                                      <p:cBhvr>
                                        <p:cTn id="49" dur="1000"/>
                                        <p:tgtEl>
                                          <p:spTgt spid="3">
                                            <p:txEl>
                                              <p:pRg st="7" end="7"/>
                                            </p:txEl>
                                          </p:spTgt>
                                        </p:tgtEl>
                                      </p:cBhvr>
                                    </p:animEffect>
                                    <p:anim calcmode="lin" valueType="num">
                                      <p:cBhvr>
                                        <p:cTn id="5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a:bodyPr>
          <a:lstStyle/>
          <a:p>
            <a:pPr>
              <a:lnSpc>
                <a:spcPct val="150000"/>
              </a:lnSpc>
            </a:pPr>
            <a:r>
              <a:rPr lang="tr-TR" sz="6000" b="1" dirty="0" smtClean="0">
                <a:solidFill>
                  <a:srgbClr val="002060"/>
                </a:solidFill>
                <a:latin typeface="Times New Roman" panose="02020603050405020304" pitchFamily="18" charset="0"/>
                <a:cs typeface="Times New Roman" panose="02020603050405020304" pitchFamily="18" charset="0"/>
              </a:rPr>
              <a:t>İLGİNİZ İÇİN </a:t>
            </a:r>
            <a:r>
              <a:rPr lang="tr-TR" sz="6000" b="1" dirty="0" smtClean="0">
                <a:solidFill>
                  <a:srgbClr val="002060"/>
                </a:solidFill>
                <a:latin typeface="Times New Roman" panose="02020603050405020304" pitchFamily="18" charset="0"/>
                <a:cs typeface="Times New Roman" panose="02020603050405020304" pitchFamily="18" charset="0"/>
              </a:rPr>
              <a:t>TEŞEKKÜRLER</a:t>
            </a:r>
            <a:endParaRPr lang="tr-TR" sz="6000" b="1" dirty="0" smtClean="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96458033"/>
      </p:ext>
    </p:extLst>
  </p:cSld>
  <p:clrMapOvr>
    <a:masterClrMapping/>
  </p:clrMapOvr>
  <p:transition spd="med">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8 Slayt Numarası Yer Tutucusu"/>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C8ADA4C-92CC-4889-8437-584AAAF275DD}" type="slidenum">
              <a:rPr lang="tr-TR" altLang="tr-TR">
                <a:solidFill>
                  <a:srgbClr val="FFFFFF"/>
                </a:solidFill>
              </a:rPr>
              <a:pPr eaLnBrk="1" hangingPunct="1"/>
              <a:t>3</a:t>
            </a:fld>
            <a:endParaRPr lang="tr-TR" altLang="tr-TR">
              <a:solidFill>
                <a:srgbClr val="FFFFFF"/>
              </a:solidFill>
            </a:endParaRPr>
          </a:p>
        </p:txBody>
      </p:sp>
      <p:sp>
        <p:nvSpPr>
          <p:cNvPr id="3" name="Dikdörtgen 2"/>
          <p:cNvSpPr/>
          <p:nvPr/>
        </p:nvSpPr>
        <p:spPr>
          <a:xfrm>
            <a:off x="1097280" y="2159720"/>
            <a:ext cx="10058400" cy="4185761"/>
          </a:xfrm>
          <a:prstGeom prst="rect">
            <a:avLst/>
          </a:prstGeom>
        </p:spPr>
        <p:txBody>
          <a:bodyPr wrap="square">
            <a:spAutoFit/>
          </a:bodyPr>
          <a:lstStyle/>
          <a:p>
            <a:endParaRPr lang="tr-TR" sz="1400" dirty="0">
              <a:solidFill>
                <a:srgbClr val="000000"/>
              </a:solidFill>
              <a:latin typeface="Calibri" panose="020F0502020204030204" pitchFamily="34" charset="0"/>
            </a:endParaRPr>
          </a:p>
          <a:p>
            <a:pPr marL="285750" indent="-285750">
              <a:buFont typeface="Wingdings" panose="05000000000000000000" pitchFamily="2" charset="2"/>
              <a:buChar char="q"/>
            </a:pPr>
            <a:r>
              <a:rPr lang="tr-TR" sz="2800" dirty="0" smtClean="0">
                <a:latin typeface="Times New Roman" panose="02020603050405020304" pitchFamily="18" charset="0"/>
                <a:cs typeface="Times New Roman" panose="02020603050405020304" pitchFamily="18" charset="0"/>
              </a:rPr>
              <a:t>Cinsel </a:t>
            </a:r>
            <a:r>
              <a:rPr lang="tr-TR" sz="2800" dirty="0">
                <a:latin typeface="Times New Roman" panose="02020603050405020304" pitchFamily="18" charset="0"/>
                <a:cs typeface="Times New Roman" panose="02020603050405020304" pitchFamily="18" charset="0"/>
              </a:rPr>
              <a:t>Bilgilerin yanında Çocuğun Daha Çok Kendisinin Ve Diğer İnsanların Özelinin / Özel Alanının Farkına Varması, </a:t>
            </a:r>
            <a:endParaRPr lang="tr-TR" sz="2800" dirty="0" smtClean="0">
              <a:latin typeface="Times New Roman" panose="02020603050405020304" pitchFamily="18" charset="0"/>
              <a:cs typeface="Times New Roman" panose="02020603050405020304" pitchFamily="18" charset="0"/>
            </a:endParaRPr>
          </a:p>
          <a:p>
            <a:endParaRPr lang="tr-TR" sz="2800" dirty="0" smtClean="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q"/>
            </a:pPr>
            <a:r>
              <a:rPr lang="tr-TR" sz="2800" dirty="0" smtClean="0">
                <a:latin typeface="Times New Roman" panose="02020603050405020304" pitchFamily="18" charset="0"/>
                <a:cs typeface="Times New Roman" panose="02020603050405020304" pitchFamily="18" charset="0"/>
              </a:rPr>
              <a:t>Sosyal </a:t>
            </a:r>
            <a:r>
              <a:rPr lang="tr-TR" sz="2800" dirty="0">
                <a:latin typeface="Times New Roman" panose="02020603050405020304" pitchFamily="18" charset="0"/>
                <a:cs typeface="Times New Roman" panose="02020603050405020304" pitchFamily="18" charset="0"/>
              </a:rPr>
              <a:t>Hayatın İçinde Kendi Özel Alanını Koruması, </a:t>
            </a:r>
            <a:endParaRPr lang="tr-TR" sz="2800" dirty="0" smtClean="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q"/>
            </a:pPr>
            <a:endParaRPr lang="tr-TR" sz="2800"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q"/>
            </a:pPr>
            <a:r>
              <a:rPr lang="tr-TR" sz="2800" dirty="0">
                <a:latin typeface="Times New Roman" panose="02020603050405020304" pitchFamily="18" charset="0"/>
                <a:cs typeface="Times New Roman" panose="02020603050405020304" pitchFamily="18" charset="0"/>
              </a:rPr>
              <a:t>Diğer İnsanların Özeline Saygı Duyması, </a:t>
            </a:r>
            <a:endParaRPr lang="tr-TR" sz="2800" dirty="0" smtClean="0">
              <a:latin typeface="Times New Roman" panose="02020603050405020304" pitchFamily="18" charset="0"/>
              <a:cs typeface="Times New Roman" panose="02020603050405020304" pitchFamily="18" charset="0"/>
            </a:endParaRPr>
          </a:p>
          <a:p>
            <a:endParaRPr lang="tr-TR" sz="2800"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q"/>
            </a:pPr>
            <a:r>
              <a:rPr lang="tr-TR" sz="2800" dirty="0">
                <a:latin typeface="Times New Roman" panose="02020603050405020304" pitchFamily="18" charset="0"/>
                <a:cs typeface="Times New Roman" panose="02020603050405020304" pitchFamily="18" charset="0"/>
              </a:rPr>
              <a:t>Kendisi İle Çevresi Arasında Sağlıklı Sınırlar Koyması Gibi Bilgileri İçerir. </a:t>
            </a:r>
          </a:p>
        </p:txBody>
      </p:sp>
      <p:sp>
        <p:nvSpPr>
          <p:cNvPr id="6" name="Unvan 4"/>
          <p:cNvSpPr>
            <a:spLocks noGrp="1"/>
          </p:cNvSpPr>
          <p:nvPr>
            <p:ph type="title"/>
          </p:nvPr>
        </p:nvSpPr>
        <p:spPr>
          <a:prstGeom prst="rect">
            <a:avLst/>
          </a:prstGeom>
        </p:spPr>
        <p:style>
          <a:lnRef idx="1">
            <a:schemeClr val="accent5"/>
          </a:lnRef>
          <a:fillRef idx="2">
            <a:schemeClr val="accent5"/>
          </a:fillRef>
          <a:effectRef idx="1">
            <a:schemeClr val="accent5"/>
          </a:effectRef>
          <a:fontRef idx="minor">
            <a:schemeClr val="dk1"/>
          </a:fontRef>
        </p:style>
        <p:txBody>
          <a:bodyPr rtlCol="0" anchor="ctr">
            <a:normAutofit fontScale="90000"/>
          </a:bodyPr>
          <a:lstStyle/>
          <a:p>
            <a:pPr algn="ctr"/>
            <a:r>
              <a:rPr lang="tr-TR" b="1" dirty="0" smtClean="0">
                <a:latin typeface="Times New Roman" panose="02020603050405020304" pitchFamily="18" charset="0"/>
                <a:cs typeface="Times New Roman" panose="02020603050405020304" pitchFamily="18" charset="0"/>
              </a:rPr>
              <a:t/>
            </a:r>
            <a:br>
              <a:rPr lang="tr-TR" b="1" dirty="0" smtClean="0">
                <a:latin typeface="Times New Roman" panose="02020603050405020304" pitchFamily="18" charset="0"/>
                <a:cs typeface="Times New Roman" panose="02020603050405020304" pitchFamily="18" charset="0"/>
              </a:rPr>
            </a:br>
            <a:r>
              <a:rPr lang="tr-TR" b="1" dirty="0" smtClean="0">
                <a:latin typeface="Times New Roman" panose="02020603050405020304" pitchFamily="18" charset="0"/>
                <a:cs typeface="Times New Roman" panose="02020603050405020304" pitchFamily="18" charset="0"/>
              </a:rPr>
              <a:t>Mahremiyet Eğitimi;</a:t>
            </a:r>
            <a:r>
              <a:rPr lang="tr-TR" b="1" dirty="0">
                <a:latin typeface="Times New Roman" panose="02020603050405020304" pitchFamily="18" charset="0"/>
                <a:cs typeface="Times New Roman" panose="02020603050405020304" pitchFamily="18" charset="0"/>
              </a:rPr>
              <a:t/>
            </a:r>
            <a:br>
              <a:rPr lang="tr-TR" b="1" dirty="0">
                <a:latin typeface="Times New Roman" panose="02020603050405020304" pitchFamily="18" charset="0"/>
                <a:cs typeface="Times New Roman" panose="02020603050405020304" pitchFamily="18" charset="0"/>
              </a:rPr>
            </a:br>
            <a:endParaRPr lang="tr-TR" dirty="0"/>
          </a:p>
        </p:txBody>
      </p:sp>
    </p:spTree>
    <p:extLst>
      <p:ext uri="{BB962C8B-B14F-4D97-AF65-F5344CB8AC3E}">
        <p14:creationId xmlns:p14="http://schemas.microsoft.com/office/powerpoint/2010/main" val="417269492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000"/>
                                        <p:tgtEl>
                                          <p:spTgt spid="3">
                                            <p:txEl>
                                              <p:pRg st="5" end="5"/>
                                            </p:txEl>
                                          </p:spTgt>
                                        </p:tgtEl>
                                      </p:cBhvr>
                                    </p:animEffect>
                                    <p:anim calcmode="lin" valueType="num">
                                      <p:cBhvr>
                                        <p:cTn id="2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1000"/>
                                        <p:tgtEl>
                                          <p:spTgt spid="3">
                                            <p:txEl>
                                              <p:pRg st="7" end="7"/>
                                            </p:txEl>
                                          </p:spTgt>
                                        </p:tgtEl>
                                      </p:cBhvr>
                                    </p:animEffect>
                                    <p:anim calcmode="lin" valueType="num">
                                      <p:cBhvr>
                                        <p:cTn id="36"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4010025" y="1928811"/>
            <a:ext cx="4232275" cy="19002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1440" lvl="0" indent="-91440" algn="ctr">
              <a:lnSpc>
                <a:spcPct val="90000"/>
              </a:lnSpc>
              <a:spcBef>
                <a:spcPts val="1200"/>
              </a:spcBef>
              <a:spcAft>
                <a:spcPts val="200"/>
              </a:spcAft>
              <a:buClr>
                <a:srgbClr val="99CB38"/>
              </a:buClr>
              <a:buSzPct val="100000"/>
              <a:buFont typeface="Calibri" panose="020F0502020204030204" pitchFamily="34" charset="0"/>
              <a:buChar char=" "/>
            </a:pPr>
            <a:r>
              <a:rPr lang="tr-TR" sz="4800" b="1" dirty="0">
                <a:solidFill>
                  <a:prstClr val="black"/>
                </a:solidFill>
                <a:latin typeface="Times New Roman" panose="02020603050405020304" pitchFamily="18" charset="0"/>
                <a:cs typeface="Times New Roman" panose="02020603050405020304" pitchFamily="18" charset="0"/>
              </a:rPr>
              <a:t>4 YAŞ </a:t>
            </a:r>
          </a:p>
        </p:txBody>
      </p:sp>
      <p:sp>
        <p:nvSpPr>
          <p:cNvPr id="3" name="İçerik Yer Tutucusu 2"/>
          <p:cNvSpPr>
            <a:spLocks noGrp="1"/>
          </p:cNvSpPr>
          <p:nvPr>
            <p:ph idx="1"/>
          </p:nvPr>
        </p:nvSpPr>
        <p:spPr>
          <a:xfrm>
            <a:off x="1096963" y="4014786"/>
            <a:ext cx="10058400" cy="2543177"/>
          </a:xfrm>
        </p:spPr>
        <p:txBody>
          <a:bodyPr>
            <a:normAutofit/>
          </a:bodyPr>
          <a:lstStyle/>
          <a:p>
            <a:r>
              <a:rPr lang="tr-TR" sz="2800" dirty="0" smtClean="0">
                <a:solidFill>
                  <a:schemeClr val="tx1"/>
                </a:solidFill>
                <a:latin typeface="Times New Roman" panose="02020603050405020304" pitchFamily="18" charset="0"/>
                <a:cs typeface="Times New Roman" panose="02020603050405020304" pitchFamily="18" charset="0"/>
              </a:rPr>
              <a:t>Tuvalet eğitimi mahremiyet eğitiminin MİLADIDIR.</a:t>
            </a:r>
          </a:p>
          <a:p>
            <a:r>
              <a:rPr lang="tr-TR" sz="2800" dirty="0" smtClean="0">
                <a:solidFill>
                  <a:schemeClr val="tx1"/>
                </a:solidFill>
                <a:latin typeface="Times New Roman" panose="02020603050405020304" pitchFamily="18" charset="0"/>
                <a:cs typeface="Times New Roman" panose="02020603050405020304" pitchFamily="18" charset="0"/>
              </a:rPr>
              <a:t>1-4 yaş tuvalet eğitiminin kazandırılmasında kritik yaşlardır.</a:t>
            </a:r>
          </a:p>
          <a:p>
            <a:endParaRPr lang="tr-TR" sz="2800" dirty="0" smtClean="0">
              <a:solidFill>
                <a:schemeClr val="tx1"/>
              </a:solidFill>
              <a:latin typeface="Times New Roman" panose="02020603050405020304" pitchFamily="18" charset="0"/>
              <a:cs typeface="Times New Roman" panose="02020603050405020304" pitchFamily="18" charset="0"/>
            </a:endParaRPr>
          </a:p>
          <a:p>
            <a:endParaRPr lang="tr-TR" sz="2800" dirty="0" smtClean="0">
              <a:latin typeface="Times New Roman" panose="02020603050405020304" pitchFamily="18" charset="0"/>
              <a:cs typeface="Times New Roman" panose="02020603050405020304" pitchFamily="18" charset="0"/>
            </a:endParaRPr>
          </a:p>
          <a:p>
            <a:endParaRPr lang="tr-TR" sz="2800" dirty="0">
              <a:latin typeface="Times New Roman" panose="02020603050405020304" pitchFamily="18" charset="0"/>
              <a:cs typeface="Times New Roman" panose="02020603050405020304" pitchFamily="18" charset="0"/>
            </a:endParaRPr>
          </a:p>
        </p:txBody>
      </p:sp>
      <p:sp>
        <p:nvSpPr>
          <p:cNvPr id="5" name="Unvan 4"/>
          <p:cNvSpPr>
            <a:spLocks noGrp="1"/>
          </p:cNvSpPr>
          <p:nvPr>
            <p:ph type="title"/>
          </p:nvPr>
        </p:nvSpPr>
        <p:spPr>
          <a:xfrm>
            <a:off x="1096963" y="287337"/>
            <a:ext cx="10058400" cy="1455737"/>
          </a:xfrm>
          <a:prstGeom prst="rect">
            <a:avLst/>
          </a:prstGeom>
        </p:spPr>
        <p:style>
          <a:lnRef idx="1">
            <a:schemeClr val="accent5"/>
          </a:lnRef>
          <a:fillRef idx="2">
            <a:schemeClr val="accent5"/>
          </a:fillRef>
          <a:effectRef idx="1">
            <a:schemeClr val="accent5"/>
          </a:effectRef>
          <a:fontRef idx="minor">
            <a:schemeClr val="dk1"/>
          </a:fontRef>
        </p:style>
        <p:txBody>
          <a:bodyPr rtlCol="0" anchor="ctr">
            <a:normAutofit fontScale="90000"/>
          </a:bodyPr>
          <a:lstStyle/>
          <a:p>
            <a:pPr algn="ctr"/>
            <a:r>
              <a:rPr lang="tr-TR" b="1" dirty="0" smtClean="0">
                <a:latin typeface="Times New Roman" panose="02020603050405020304" pitchFamily="18" charset="0"/>
                <a:cs typeface="Times New Roman" panose="02020603050405020304" pitchFamily="18" charset="0"/>
              </a:rPr>
              <a:t/>
            </a:r>
            <a:br>
              <a:rPr lang="tr-TR" b="1" dirty="0" smtClean="0">
                <a:latin typeface="Times New Roman" panose="02020603050405020304" pitchFamily="18" charset="0"/>
                <a:cs typeface="Times New Roman" panose="02020603050405020304" pitchFamily="18" charset="0"/>
              </a:rPr>
            </a:br>
            <a:r>
              <a:rPr lang="tr-TR" b="1" dirty="0" smtClean="0">
                <a:latin typeface="Times New Roman" panose="02020603050405020304" pitchFamily="18" charset="0"/>
                <a:cs typeface="Times New Roman" panose="02020603050405020304" pitchFamily="18" charset="0"/>
              </a:rPr>
              <a:t>Mahremiyet Eğitimi Ne Zaman Başlar?</a:t>
            </a:r>
            <a:r>
              <a:rPr lang="tr-TR" b="1" dirty="0">
                <a:latin typeface="Times New Roman" panose="02020603050405020304" pitchFamily="18" charset="0"/>
                <a:cs typeface="Times New Roman" panose="02020603050405020304" pitchFamily="18" charset="0"/>
              </a:rPr>
              <a:t/>
            </a:r>
            <a:br>
              <a:rPr lang="tr-TR" b="1" dirty="0">
                <a:latin typeface="Times New Roman" panose="02020603050405020304" pitchFamily="18" charset="0"/>
                <a:cs typeface="Times New Roman" panose="02020603050405020304" pitchFamily="18" charset="0"/>
              </a:rPr>
            </a:br>
            <a:endParaRPr lang="tr-TR" dirty="0"/>
          </a:p>
        </p:txBody>
      </p:sp>
    </p:spTree>
    <p:extLst>
      <p:ext uri="{BB962C8B-B14F-4D97-AF65-F5344CB8AC3E}">
        <p14:creationId xmlns:p14="http://schemas.microsoft.com/office/powerpoint/2010/main" val="103403725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0" end="0"/>
                                            </p:txEl>
                                          </p:spTgt>
                                        </p:tgtEl>
                                        <p:attrNameLst>
                                          <p:attrName>style.visibility</p:attrName>
                                        </p:attrNameLst>
                                      </p:cBhvr>
                                      <p:to>
                                        <p:strVal val="visible"/>
                                      </p:to>
                                    </p:set>
                                    <p:animEffect transition="in" filter="fade">
                                      <p:cBhvr>
                                        <p:cTn id="28" dur="1000"/>
                                        <p:tgtEl>
                                          <p:spTgt spid="6">
                                            <p:txEl>
                                              <p:pRg st="0" end="0"/>
                                            </p:txEl>
                                          </p:spTgt>
                                        </p:tgtEl>
                                      </p:cBhvr>
                                    </p:animEffect>
                                    <p:anim calcmode="lin" valueType="num">
                                      <p:cBhvr>
                                        <p:cTn id="29"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p:cNvPicPr>
            <a:picLocks noGrp="1" noChangeAspect="1"/>
          </p:cNvPicPr>
          <p:nvPr>
            <p:ph idx="1"/>
          </p:nvPr>
        </p:nvPicPr>
        <p:blipFill>
          <a:blip r:embed="rId2"/>
          <a:stretch>
            <a:fillRect/>
          </a:stretch>
        </p:blipFill>
        <p:spPr>
          <a:xfrm>
            <a:off x="1200150" y="2112053"/>
            <a:ext cx="10058400" cy="4022725"/>
          </a:xfrm>
          <a:prstGeom prst="rect">
            <a:avLst/>
          </a:prstGeom>
          <a:ln>
            <a:noFill/>
          </a:ln>
          <a:effectLst>
            <a:softEdge rad="112500"/>
          </a:effectLst>
        </p:spPr>
      </p:pic>
      <p:sp>
        <p:nvSpPr>
          <p:cNvPr id="6" name="Dikdörtgen 5"/>
          <p:cNvSpPr/>
          <p:nvPr/>
        </p:nvSpPr>
        <p:spPr>
          <a:xfrm>
            <a:off x="1200151" y="609075"/>
            <a:ext cx="10058399" cy="1107996"/>
          </a:xfrm>
          <a:prstGeom prst="rect">
            <a:avLst/>
          </a:prstGeom>
        </p:spPr>
        <p:txBody>
          <a:bodyPr wrap="square">
            <a:spAutoFit/>
          </a:bodyPr>
          <a:lstStyle/>
          <a:p>
            <a:pPr algn="ctr"/>
            <a:endParaRPr lang="tr-TR" sz="800" dirty="0">
              <a:solidFill>
                <a:srgbClr val="000000"/>
              </a:solidFill>
              <a:latin typeface="Mistral" panose="03090702030407020403" pitchFamily="66" charset="0"/>
            </a:endParaRPr>
          </a:p>
          <a:p>
            <a:pPr algn="ctr"/>
            <a:r>
              <a:rPr lang="fi-FI" sz="4000" b="1" dirty="0">
                <a:solidFill>
                  <a:srgbClr val="C00000"/>
                </a:solidFill>
                <a:latin typeface="Times New Roman" panose="02020603050405020304" pitchFamily="18" charset="0"/>
                <a:cs typeface="Times New Roman" panose="02020603050405020304" pitchFamily="18" charset="0"/>
              </a:rPr>
              <a:t>VÜCUDUN SANA AİTTİR ONU KORU !! </a:t>
            </a:r>
          </a:p>
          <a:p>
            <a:pPr algn="ctr"/>
            <a:endParaRPr lang="tr-TR" dirty="0">
              <a:latin typeface="Mistral" panose="03090702030407020403" pitchFamily="66" charset="0"/>
            </a:endParaRPr>
          </a:p>
        </p:txBody>
      </p:sp>
    </p:spTree>
    <p:extLst>
      <p:ext uri="{BB962C8B-B14F-4D97-AF65-F5344CB8AC3E}">
        <p14:creationId xmlns:p14="http://schemas.microsoft.com/office/powerpoint/2010/main" val="388361772"/>
      </p:ext>
    </p:extLst>
  </p:cSld>
  <p:clrMapOvr>
    <a:masterClrMapping/>
  </p:clrMapOvr>
  <p:transition spd="med">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97280" y="1845734"/>
            <a:ext cx="5159829" cy="4023360"/>
          </a:xfrm>
        </p:spPr>
        <p:txBody>
          <a:bodyPr>
            <a:normAutofit lnSpcReduction="10000"/>
          </a:bodyPr>
          <a:lstStyle/>
          <a:p>
            <a:pPr>
              <a:buFont typeface="Wingdings" panose="05000000000000000000" pitchFamily="2" charset="2"/>
              <a:buChar char="q"/>
            </a:pPr>
            <a:r>
              <a:rPr lang="tr-TR" sz="2800" b="1" dirty="0" smtClean="0">
                <a:solidFill>
                  <a:schemeClr val="accent6">
                    <a:lumMod val="50000"/>
                  </a:schemeClr>
                </a:solidFill>
                <a:latin typeface="Times New Roman" panose="02020603050405020304" pitchFamily="18" charset="0"/>
                <a:cs typeface="Times New Roman" panose="02020603050405020304" pitchFamily="18" charset="0"/>
              </a:rPr>
              <a:t>Çocuk bilişsel ve </a:t>
            </a:r>
            <a:r>
              <a:rPr lang="tr-TR" sz="2800" b="1" dirty="0" err="1" smtClean="0">
                <a:solidFill>
                  <a:schemeClr val="accent6">
                    <a:lumMod val="50000"/>
                  </a:schemeClr>
                </a:solidFill>
                <a:latin typeface="Times New Roman" panose="02020603050405020304" pitchFamily="18" charset="0"/>
                <a:cs typeface="Times New Roman" panose="02020603050405020304" pitchFamily="18" charset="0"/>
              </a:rPr>
              <a:t>duyuşsal</a:t>
            </a:r>
            <a:r>
              <a:rPr lang="tr-TR" sz="2800" b="1" dirty="0" smtClean="0">
                <a:solidFill>
                  <a:schemeClr val="accent6">
                    <a:lumMod val="50000"/>
                  </a:schemeClr>
                </a:solidFill>
                <a:latin typeface="Times New Roman" panose="02020603050405020304" pitchFamily="18" charset="0"/>
                <a:cs typeface="Times New Roman" panose="02020603050405020304" pitchFamily="18" charset="0"/>
              </a:rPr>
              <a:t> yönden hazır mı?</a:t>
            </a:r>
          </a:p>
          <a:p>
            <a:pPr marL="0" indent="0">
              <a:buNone/>
            </a:pPr>
            <a:endParaRPr lang="tr-TR" sz="2800" dirty="0" smtClean="0">
              <a:solidFill>
                <a:schemeClr val="tx1"/>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q"/>
            </a:pPr>
            <a:r>
              <a:rPr lang="tr-TR" sz="2800" b="1" dirty="0" smtClean="0">
                <a:solidFill>
                  <a:srgbClr val="FFC000"/>
                </a:solidFill>
                <a:latin typeface="Times New Roman" panose="02020603050405020304" pitchFamily="18" charset="0"/>
                <a:cs typeface="Times New Roman" panose="02020603050405020304" pitchFamily="18" charset="0"/>
              </a:rPr>
              <a:t>Aile hazır mı?</a:t>
            </a:r>
          </a:p>
          <a:p>
            <a:pPr marL="0" indent="0">
              <a:buNone/>
            </a:pPr>
            <a:endParaRPr lang="tr-TR" sz="2800" dirty="0" smtClean="0">
              <a:solidFill>
                <a:schemeClr val="tx1"/>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q"/>
            </a:pPr>
            <a:r>
              <a:rPr lang="tr-TR" sz="2800" b="1" dirty="0" smtClean="0">
                <a:solidFill>
                  <a:srgbClr val="C00000"/>
                </a:solidFill>
                <a:latin typeface="Times New Roman" panose="02020603050405020304" pitchFamily="18" charset="0"/>
                <a:cs typeface="Times New Roman" panose="02020603050405020304" pitchFamily="18" charset="0"/>
              </a:rPr>
              <a:t>Sosyal çevre hazır mı?</a:t>
            </a:r>
          </a:p>
          <a:p>
            <a:pPr marL="0" indent="0">
              <a:buNone/>
            </a:pPr>
            <a:endParaRPr lang="tr-TR" sz="2800" dirty="0" smtClean="0">
              <a:solidFill>
                <a:schemeClr val="tx1"/>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q"/>
            </a:pPr>
            <a:r>
              <a:rPr lang="tr-TR" sz="2800" b="1" dirty="0" smtClean="0">
                <a:solidFill>
                  <a:schemeClr val="tx1">
                    <a:lumMod val="50000"/>
                    <a:lumOff val="50000"/>
                  </a:schemeClr>
                </a:solidFill>
                <a:latin typeface="Times New Roman" panose="02020603050405020304" pitchFamily="18" charset="0"/>
                <a:cs typeface="Times New Roman" panose="02020603050405020304" pitchFamily="18" charset="0"/>
              </a:rPr>
              <a:t>Okul?</a:t>
            </a:r>
            <a:endParaRPr lang="tr-TR" sz="2800" b="1" dirty="0">
              <a:solidFill>
                <a:schemeClr val="tx1">
                  <a:lumMod val="50000"/>
                  <a:lumOff val="50000"/>
                </a:schemeClr>
              </a:solidFill>
              <a:latin typeface="Times New Roman" panose="02020603050405020304" pitchFamily="18" charset="0"/>
              <a:cs typeface="Times New Roman" panose="02020603050405020304" pitchFamily="18" charset="0"/>
            </a:endParaRPr>
          </a:p>
        </p:txBody>
      </p:sp>
      <p:sp>
        <p:nvSpPr>
          <p:cNvPr id="4" name="Unvan 4"/>
          <p:cNvSpPr>
            <a:spLocks noGrp="1"/>
          </p:cNvSpPr>
          <p:nvPr>
            <p:ph type="title"/>
          </p:nvPr>
        </p:nvSpPr>
        <p:spPr>
          <a:prstGeom prst="rect">
            <a:avLst/>
          </a:prstGeom>
        </p:spPr>
        <p:style>
          <a:lnRef idx="1">
            <a:schemeClr val="accent5"/>
          </a:lnRef>
          <a:fillRef idx="2">
            <a:schemeClr val="accent5"/>
          </a:fillRef>
          <a:effectRef idx="1">
            <a:schemeClr val="accent5"/>
          </a:effectRef>
          <a:fontRef idx="minor">
            <a:schemeClr val="dk1"/>
          </a:fontRef>
        </p:style>
        <p:txBody>
          <a:bodyPr rtlCol="0" anchor="ctr">
            <a:normAutofit fontScale="90000"/>
          </a:bodyPr>
          <a:lstStyle/>
          <a:p>
            <a:pPr algn="ctr"/>
            <a:r>
              <a:rPr lang="tr-TR" b="1" dirty="0" smtClean="0">
                <a:latin typeface="Times New Roman" panose="02020603050405020304" pitchFamily="18" charset="0"/>
                <a:cs typeface="Times New Roman" panose="02020603050405020304" pitchFamily="18" charset="0"/>
              </a:rPr>
              <a:t/>
            </a:r>
            <a:br>
              <a:rPr lang="tr-TR" b="1" dirty="0" smtClean="0">
                <a:latin typeface="Times New Roman" panose="02020603050405020304" pitchFamily="18" charset="0"/>
                <a:cs typeface="Times New Roman" panose="02020603050405020304" pitchFamily="18" charset="0"/>
              </a:rPr>
            </a:br>
            <a:r>
              <a:rPr lang="tr-TR" b="1" dirty="0" smtClean="0">
                <a:latin typeface="Times New Roman" panose="02020603050405020304" pitchFamily="18" charset="0"/>
                <a:cs typeface="Times New Roman" panose="02020603050405020304" pitchFamily="18" charset="0"/>
              </a:rPr>
              <a:t>Mahremiyet Eğitimi Nasıl Öğretilir?</a:t>
            </a:r>
            <a:r>
              <a:rPr lang="tr-TR" b="1" dirty="0">
                <a:latin typeface="Times New Roman" panose="02020603050405020304" pitchFamily="18" charset="0"/>
                <a:cs typeface="Times New Roman" panose="02020603050405020304" pitchFamily="18" charset="0"/>
              </a:rPr>
              <a:t/>
            </a:r>
            <a:br>
              <a:rPr lang="tr-TR" b="1" dirty="0">
                <a:latin typeface="Times New Roman" panose="02020603050405020304" pitchFamily="18" charset="0"/>
                <a:cs typeface="Times New Roman" panose="02020603050405020304" pitchFamily="18" charset="0"/>
              </a:rPr>
            </a:br>
            <a:endParaRPr lang="tr-TR" dirty="0"/>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39544" y="1894115"/>
            <a:ext cx="5062400" cy="3944982"/>
          </a:xfrm>
          <a:prstGeom prst="rect">
            <a:avLst/>
          </a:prstGeom>
          <a:ln>
            <a:noFill/>
          </a:ln>
          <a:effectLst>
            <a:softEdge rad="112500"/>
          </a:effectLst>
        </p:spPr>
      </p:pic>
    </p:spTree>
    <p:extLst>
      <p:ext uri="{BB962C8B-B14F-4D97-AF65-F5344CB8AC3E}">
        <p14:creationId xmlns:p14="http://schemas.microsoft.com/office/powerpoint/2010/main" val="50629249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97280" y="1845733"/>
            <a:ext cx="10058400" cy="4469341"/>
          </a:xfrm>
        </p:spPr>
        <p:txBody>
          <a:bodyPr>
            <a:normAutofit lnSpcReduction="10000"/>
          </a:bodyPr>
          <a:lstStyle/>
          <a:p>
            <a:pPr>
              <a:buFont typeface="Wingdings" panose="05000000000000000000" pitchFamily="2" charset="2"/>
              <a:buChar char="q"/>
            </a:pPr>
            <a:r>
              <a:rPr lang="tr-TR" sz="2800" dirty="0">
                <a:solidFill>
                  <a:schemeClr val="tx1"/>
                </a:solidFill>
                <a:latin typeface="Times New Roman" panose="02020603050405020304" pitchFamily="18" charset="0"/>
                <a:cs typeface="Times New Roman" panose="02020603050405020304" pitchFamily="18" charset="0"/>
              </a:rPr>
              <a:t>Anne-baba zaman zaman çocuğa “Bizim odamıza girerken izin almalısın; çünkü içeride giyiniyor ya da soyunuyor olabiliriz veya yalnız kalmak, dinlenmek isteyebiliriz.” diye hatırlatmada bulunmalıdır. </a:t>
            </a:r>
            <a:endParaRPr lang="tr-TR" sz="2800" dirty="0" smtClean="0">
              <a:solidFill>
                <a:schemeClr val="tx1"/>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q"/>
            </a:pPr>
            <a:endParaRPr lang="tr-TR" sz="2800" dirty="0" smtClean="0">
              <a:solidFill>
                <a:schemeClr val="tx1"/>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q"/>
            </a:pPr>
            <a:r>
              <a:rPr lang="tr-TR" sz="2800" dirty="0">
                <a:solidFill>
                  <a:schemeClr val="tx1"/>
                </a:solidFill>
                <a:latin typeface="Times New Roman" panose="02020603050405020304" pitchFamily="18" charset="0"/>
                <a:cs typeface="Times New Roman" panose="02020603050405020304" pitchFamily="18" charset="0"/>
              </a:rPr>
              <a:t>Çocuğun bu davranışını pekiştirmesi için, anne-baba da çocuk 4 yaşına girdiğinden itibaren odasına girerken izin almalıdır. </a:t>
            </a:r>
            <a:endParaRPr lang="tr-TR" sz="2800" dirty="0" smtClean="0">
              <a:solidFill>
                <a:schemeClr val="tx1"/>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q"/>
            </a:pPr>
            <a:endParaRPr lang="tr-TR" sz="2800" dirty="0" smtClean="0">
              <a:solidFill>
                <a:schemeClr val="tx1"/>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q"/>
            </a:pPr>
            <a:r>
              <a:rPr lang="tr-TR" sz="2800" dirty="0">
                <a:solidFill>
                  <a:schemeClr val="tx1"/>
                </a:solidFill>
                <a:latin typeface="Times New Roman" panose="02020603050405020304" pitchFamily="18" charset="0"/>
                <a:cs typeface="Times New Roman" panose="02020603050405020304" pitchFamily="18" charset="0"/>
              </a:rPr>
              <a:t>Özellikle anne-baba, çocuğun odasına girdiğinde onun çıplak vücudu ile karşılaştığında özür dileyip kapıyı kapatmalıdır. </a:t>
            </a:r>
          </a:p>
        </p:txBody>
      </p:sp>
      <p:sp>
        <p:nvSpPr>
          <p:cNvPr id="4" name="Unvan 4"/>
          <p:cNvSpPr>
            <a:spLocks noGrp="1"/>
          </p:cNvSpPr>
          <p:nvPr>
            <p:ph type="title"/>
          </p:nvPr>
        </p:nvSpPr>
        <p:spPr>
          <a:prstGeom prst="rect">
            <a:avLst/>
          </a:prstGeom>
        </p:spPr>
        <p:style>
          <a:lnRef idx="1">
            <a:schemeClr val="accent5"/>
          </a:lnRef>
          <a:fillRef idx="2">
            <a:schemeClr val="accent5"/>
          </a:fillRef>
          <a:effectRef idx="1">
            <a:schemeClr val="accent5"/>
          </a:effectRef>
          <a:fontRef idx="minor">
            <a:schemeClr val="dk1"/>
          </a:fontRef>
        </p:style>
        <p:txBody>
          <a:bodyPr rtlCol="0" anchor="ctr">
            <a:normAutofit fontScale="90000"/>
          </a:bodyPr>
          <a:lstStyle/>
          <a:p>
            <a:pPr algn="ctr"/>
            <a:r>
              <a:rPr lang="tr-TR" dirty="0" smtClean="0"/>
              <a:t/>
            </a:r>
            <a:br>
              <a:rPr lang="tr-TR" dirty="0" smtClean="0"/>
            </a:br>
            <a:r>
              <a:rPr lang="tr-TR" dirty="0" smtClean="0"/>
              <a:t>«</a:t>
            </a:r>
            <a:r>
              <a:rPr lang="tr-TR" b="1" dirty="0" smtClean="0">
                <a:solidFill>
                  <a:schemeClr val="tx1"/>
                </a:solidFill>
                <a:latin typeface="Times New Roman" panose="02020603050405020304" pitchFamily="18" charset="0"/>
                <a:cs typeface="Times New Roman" panose="02020603050405020304" pitchFamily="18" charset="0"/>
              </a:rPr>
              <a:t>İzin </a:t>
            </a:r>
            <a:r>
              <a:rPr lang="tr-TR" b="1" dirty="0">
                <a:solidFill>
                  <a:schemeClr val="tx1"/>
                </a:solidFill>
                <a:latin typeface="Times New Roman" panose="02020603050405020304" pitchFamily="18" charset="0"/>
                <a:cs typeface="Times New Roman" panose="02020603050405020304" pitchFamily="18" charset="0"/>
              </a:rPr>
              <a:t>Verirsem Kabul </a:t>
            </a:r>
            <a:r>
              <a:rPr lang="tr-TR" b="1" dirty="0" smtClean="0">
                <a:solidFill>
                  <a:schemeClr val="tx1"/>
                </a:solidFill>
                <a:latin typeface="Times New Roman" panose="02020603050405020304" pitchFamily="18" charset="0"/>
                <a:cs typeface="Times New Roman" panose="02020603050405020304" pitchFamily="18" charset="0"/>
              </a:rPr>
              <a:t>Edilirsin Bilinci»</a:t>
            </a:r>
            <a:r>
              <a:rPr lang="tr-TR" dirty="0" smtClean="0">
                <a:solidFill>
                  <a:schemeClr val="tx1"/>
                </a:solidFill>
                <a:latin typeface="Times New Roman" panose="02020603050405020304" pitchFamily="18" charset="0"/>
                <a:cs typeface="Times New Roman" panose="02020603050405020304" pitchFamily="18" charset="0"/>
              </a:rPr>
              <a:t> </a:t>
            </a:r>
            <a:r>
              <a:rPr lang="tr-TR" b="1" dirty="0">
                <a:latin typeface="Times New Roman" panose="02020603050405020304" pitchFamily="18" charset="0"/>
                <a:cs typeface="Times New Roman" panose="02020603050405020304" pitchFamily="18" charset="0"/>
              </a:rPr>
              <a:t/>
            </a:r>
            <a:br>
              <a:rPr lang="tr-TR" b="1" dirty="0">
                <a:latin typeface="Times New Roman" panose="02020603050405020304" pitchFamily="18" charset="0"/>
                <a:cs typeface="Times New Roman" panose="02020603050405020304" pitchFamily="18" charset="0"/>
              </a:rPr>
            </a:br>
            <a:endParaRPr lang="tr-TR" dirty="0"/>
          </a:p>
        </p:txBody>
      </p:sp>
    </p:spTree>
    <p:extLst>
      <p:ext uri="{BB962C8B-B14F-4D97-AF65-F5344CB8AC3E}">
        <p14:creationId xmlns:p14="http://schemas.microsoft.com/office/powerpoint/2010/main" val="361726914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pPr>
              <a:buFont typeface="Wingdings" panose="05000000000000000000" pitchFamily="2" charset="2"/>
              <a:buChar char="q"/>
            </a:pPr>
            <a:r>
              <a:rPr lang="tr-TR" sz="2800" dirty="0" smtClean="0">
                <a:solidFill>
                  <a:schemeClr val="tx1"/>
                </a:solidFill>
                <a:latin typeface="Times New Roman" panose="02020603050405020304" pitchFamily="18" charset="0"/>
                <a:cs typeface="Times New Roman" panose="02020603050405020304" pitchFamily="18" charset="0"/>
              </a:rPr>
              <a:t>Hiç Kimsenin Onların Bedenlerinden Yararlanamayacağı Bilincini Kazandırmalılardır.</a:t>
            </a:r>
            <a:endParaRPr lang="tr-TR" sz="2800" dirty="0">
              <a:solidFill>
                <a:schemeClr val="tx1"/>
              </a:solidFill>
              <a:latin typeface="Times New Roman" panose="02020603050405020304" pitchFamily="18" charset="0"/>
              <a:cs typeface="Times New Roman" panose="02020603050405020304" pitchFamily="18" charset="0"/>
            </a:endParaRPr>
          </a:p>
        </p:txBody>
      </p:sp>
      <p:sp>
        <p:nvSpPr>
          <p:cNvPr id="4" name="Unvan 4"/>
          <p:cNvSpPr>
            <a:spLocks noGrp="1"/>
          </p:cNvSpPr>
          <p:nvPr>
            <p:ph type="title"/>
          </p:nvPr>
        </p:nvSpPr>
        <p:spPr>
          <a:prstGeom prst="rect">
            <a:avLst/>
          </a:prstGeom>
        </p:spPr>
        <p:style>
          <a:lnRef idx="1">
            <a:schemeClr val="accent5"/>
          </a:lnRef>
          <a:fillRef idx="2">
            <a:schemeClr val="accent5"/>
          </a:fillRef>
          <a:effectRef idx="1">
            <a:schemeClr val="accent5"/>
          </a:effectRef>
          <a:fontRef idx="minor">
            <a:schemeClr val="dk1"/>
          </a:fontRef>
        </p:style>
        <p:txBody>
          <a:bodyPr rtlCol="0" anchor="ctr">
            <a:normAutofit fontScale="90000"/>
          </a:bodyPr>
          <a:lstStyle/>
          <a:p>
            <a:pPr algn="ctr"/>
            <a:r>
              <a:rPr lang="tr-TR" sz="4400" b="1" dirty="0" smtClean="0">
                <a:solidFill>
                  <a:schemeClr val="tx1"/>
                </a:solidFill>
                <a:latin typeface="Times New Roman" panose="02020603050405020304" pitchFamily="18" charset="0"/>
                <a:cs typeface="Times New Roman" panose="02020603050405020304" pitchFamily="18" charset="0"/>
              </a:rPr>
              <a:t/>
            </a:r>
            <a:br>
              <a:rPr lang="tr-TR" sz="4400" b="1" dirty="0" smtClean="0">
                <a:solidFill>
                  <a:schemeClr val="tx1"/>
                </a:solidFill>
                <a:latin typeface="Times New Roman" panose="02020603050405020304" pitchFamily="18" charset="0"/>
                <a:cs typeface="Times New Roman" panose="02020603050405020304" pitchFamily="18" charset="0"/>
              </a:rPr>
            </a:br>
            <a:r>
              <a:rPr lang="tr-TR" sz="4900" b="1" dirty="0">
                <a:solidFill>
                  <a:schemeClr val="tx1"/>
                </a:solidFill>
                <a:latin typeface="Times New Roman" panose="02020603050405020304" pitchFamily="18" charset="0"/>
                <a:cs typeface="Times New Roman" panose="02020603050405020304" pitchFamily="18" charset="0"/>
              </a:rPr>
              <a:t>”Bedenim Bana Ait” Bilinci </a:t>
            </a:r>
            <a:r>
              <a:rPr lang="tr-TR" sz="4900" b="1" dirty="0">
                <a:latin typeface="Times New Roman" panose="02020603050405020304" pitchFamily="18" charset="0"/>
                <a:cs typeface="Times New Roman" panose="02020603050405020304" pitchFamily="18" charset="0"/>
              </a:rPr>
              <a:t/>
            </a:r>
            <a:br>
              <a:rPr lang="tr-TR" sz="4900" b="1" dirty="0">
                <a:latin typeface="Times New Roman" panose="02020603050405020304" pitchFamily="18" charset="0"/>
                <a:cs typeface="Times New Roman" panose="02020603050405020304" pitchFamily="18" charset="0"/>
              </a:rPr>
            </a:br>
            <a:endParaRPr lang="tr-TR" sz="4900" dirty="0"/>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73829" y="2677886"/>
            <a:ext cx="6191794" cy="3709852"/>
          </a:xfrm>
          <a:prstGeom prst="rect">
            <a:avLst/>
          </a:prstGeom>
          <a:ln>
            <a:noFill/>
          </a:ln>
          <a:effectLst>
            <a:softEdge rad="112500"/>
          </a:effectLst>
        </p:spPr>
      </p:pic>
    </p:spTree>
    <p:extLst>
      <p:ext uri="{BB962C8B-B14F-4D97-AF65-F5344CB8AC3E}">
        <p14:creationId xmlns:p14="http://schemas.microsoft.com/office/powerpoint/2010/main" val="157955567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Autofit/>
          </a:bodyPr>
          <a:lstStyle/>
          <a:p>
            <a:pPr>
              <a:buFont typeface="Wingdings" panose="05000000000000000000" pitchFamily="2" charset="2"/>
              <a:buChar char="q"/>
            </a:pPr>
            <a:r>
              <a:rPr lang="tr-TR" sz="2800" dirty="0">
                <a:solidFill>
                  <a:schemeClr val="tx1"/>
                </a:solidFill>
                <a:latin typeface="Times New Roman" panose="02020603050405020304" pitchFamily="18" charset="0"/>
                <a:cs typeface="Times New Roman" panose="02020603050405020304" pitchFamily="18" charset="0"/>
              </a:rPr>
              <a:t>Çocuklar özellikle 4 yaşından itibaren tuvalet ihtiyacının yalnız başına giderilmesi gereken bir durum olduğunu öğrenmelidirler. </a:t>
            </a:r>
            <a:endParaRPr lang="tr-TR" sz="2800" dirty="0" smtClean="0">
              <a:solidFill>
                <a:schemeClr val="tx1"/>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q"/>
            </a:pPr>
            <a:r>
              <a:rPr lang="tr-TR" sz="2800" dirty="0">
                <a:solidFill>
                  <a:schemeClr val="tx1"/>
                </a:solidFill>
                <a:latin typeface="Times New Roman" panose="02020603050405020304" pitchFamily="18" charset="0"/>
                <a:cs typeface="Times New Roman" panose="02020603050405020304" pitchFamily="18" charset="0"/>
              </a:rPr>
              <a:t>B</a:t>
            </a:r>
            <a:r>
              <a:rPr lang="tr-TR" sz="2800" dirty="0" smtClean="0">
                <a:solidFill>
                  <a:schemeClr val="tx1"/>
                </a:solidFill>
                <a:latin typeface="Times New Roman" panose="02020603050405020304" pitchFamily="18" charset="0"/>
                <a:cs typeface="Times New Roman" panose="02020603050405020304" pitchFamily="18" charset="0"/>
              </a:rPr>
              <a:t>anyo </a:t>
            </a:r>
            <a:r>
              <a:rPr lang="tr-TR" sz="2800" dirty="0">
                <a:solidFill>
                  <a:schemeClr val="tx1"/>
                </a:solidFill>
                <a:latin typeface="Times New Roman" panose="02020603050405020304" pitchFamily="18" charset="0"/>
                <a:cs typeface="Times New Roman" panose="02020603050405020304" pitchFamily="18" charset="0"/>
              </a:rPr>
              <a:t>yaptırırken de çocuğun üzerinde muhakkak iç çamaşırı bulunmalıdır. </a:t>
            </a:r>
            <a:endParaRPr lang="tr-TR" sz="2800" dirty="0" smtClean="0">
              <a:solidFill>
                <a:schemeClr val="tx1"/>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q"/>
            </a:pPr>
            <a:r>
              <a:rPr lang="tr-TR" sz="2800" dirty="0">
                <a:solidFill>
                  <a:schemeClr val="tx1"/>
                </a:solidFill>
                <a:latin typeface="Times New Roman" panose="02020603050405020304" pitchFamily="18" charset="0"/>
                <a:cs typeface="Times New Roman" panose="02020603050405020304" pitchFamily="18" charset="0"/>
              </a:rPr>
              <a:t>Banyo ve tuvaleti kullanacak olan çocuğa bu yerlere girmeden önce muhakkak kapıyı çalması gerektiği de öğretilmelidir. </a:t>
            </a:r>
            <a:endParaRPr lang="tr-TR" sz="2800" dirty="0" smtClean="0">
              <a:solidFill>
                <a:schemeClr val="tx1"/>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q"/>
            </a:pPr>
            <a:r>
              <a:rPr lang="tr-TR" sz="2800" dirty="0">
                <a:solidFill>
                  <a:schemeClr val="tx1"/>
                </a:solidFill>
                <a:latin typeface="Times New Roman" panose="02020603050405020304" pitchFamily="18" charset="0"/>
                <a:cs typeface="Times New Roman" panose="02020603050405020304" pitchFamily="18" charset="0"/>
              </a:rPr>
              <a:t>Anne-babaların çocuklarıyla birlikte banyo yapmaları ya da tuvalete girdiklerinde tuvaletin kapısını aralık bırakmaları da mahremiyet eğitimi açısından yanlış davranışlar arasındadır. </a:t>
            </a:r>
          </a:p>
        </p:txBody>
      </p:sp>
      <p:sp>
        <p:nvSpPr>
          <p:cNvPr id="4" name="Unvan 4"/>
          <p:cNvSpPr>
            <a:spLocks noGrp="1"/>
          </p:cNvSpPr>
          <p:nvPr>
            <p:ph type="title"/>
          </p:nvPr>
        </p:nvSpPr>
        <p:spPr>
          <a:prstGeom prst="rect">
            <a:avLst/>
          </a:prstGeom>
        </p:spPr>
        <p:style>
          <a:lnRef idx="1">
            <a:schemeClr val="accent5"/>
          </a:lnRef>
          <a:fillRef idx="2">
            <a:schemeClr val="accent5"/>
          </a:fillRef>
          <a:effectRef idx="1">
            <a:schemeClr val="accent5"/>
          </a:effectRef>
          <a:fontRef idx="minor">
            <a:schemeClr val="dk1"/>
          </a:fontRef>
        </p:style>
        <p:txBody>
          <a:bodyPr rtlCol="0" anchor="ctr">
            <a:normAutofit fontScale="90000"/>
          </a:bodyPr>
          <a:lstStyle/>
          <a:p>
            <a:pPr algn="ctr"/>
            <a:r>
              <a:rPr lang="tr-TR" sz="4400" b="1" dirty="0" smtClean="0">
                <a:solidFill>
                  <a:schemeClr val="tx1"/>
                </a:solidFill>
                <a:latin typeface="Times New Roman" panose="02020603050405020304" pitchFamily="18" charset="0"/>
                <a:cs typeface="Times New Roman" panose="02020603050405020304" pitchFamily="18" charset="0"/>
              </a:rPr>
              <a:t/>
            </a:r>
            <a:br>
              <a:rPr lang="tr-TR" sz="4400" b="1" dirty="0" smtClean="0">
                <a:solidFill>
                  <a:schemeClr val="tx1"/>
                </a:solidFill>
                <a:latin typeface="Times New Roman" panose="02020603050405020304" pitchFamily="18" charset="0"/>
                <a:cs typeface="Times New Roman" panose="02020603050405020304" pitchFamily="18" charset="0"/>
              </a:rPr>
            </a:br>
            <a:r>
              <a:rPr lang="tr-TR" sz="4400" b="1" dirty="0">
                <a:solidFill>
                  <a:schemeClr val="tx1"/>
                </a:solidFill>
                <a:latin typeface="Times New Roman" panose="02020603050405020304" pitchFamily="18" charset="0"/>
                <a:cs typeface="Times New Roman" panose="02020603050405020304" pitchFamily="18" charset="0"/>
              </a:rPr>
              <a:t/>
            </a:r>
            <a:br>
              <a:rPr lang="tr-TR" sz="4400" b="1" dirty="0">
                <a:solidFill>
                  <a:schemeClr val="tx1"/>
                </a:solidFill>
                <a:latin typeface="Times New Roman" panose="02020603050405020304" pitchFamily="18" charset="0"/>
                <a:cs typeface="Times New Roman" panose="02020603050405020304" pitchFamily="18" charset="0"/>
              </a:rPr>
            </a:br>
            <a:r>
              <a:rPr lang="tr-TR" sz="4400" b="1" dirty="0" smtClean="0">
                <a:solidFill>
                  <a:schemeClr val="tx1"/>
                </a:solidFill>
                <a:latin typeface="Times New Roman" panose="02020603050405020304" pitchFamily="18" charset="0"/>
                <a:cs typeface="Times New Roman" panose="02020603050405020304" pitchFamily="18" charset="0"/>
              </a:rPr>
              <a:t>«</a:t>
            </a:r>
            <a:r>
              <a:rPr lang="tr-TR" b="1" dirty="0" smtClean="0"/>
              <a:t>Tuvalet </a:t>
            </a:r>
            <a:r>
              <a:rPr lang="tr-TR" b="1" dirty="0"/>
              <a:t>ve Banyoda </a:t>
            </a:r>
            <a:r>
              <a:rPr lang="tr-TR" b="1" dirty="0" smtClean="0"/>
              <a:t>Mahremiyet»</a:t>
            </a:r>
            <a:r>
              <a:rPr lang="tr-TR" dirty="0"/>
              <a:t/>
            </a:r>
            <a:br>
              <a:rPr lang="tr-TR" dirty="0"/>
            </a:br>
            <a:r>
              <a:rPr lang="tr-TR" sz="4900" b="1" dirty="0" smtClean="0">
                <a:solidFill>
                  <a:schemeClr val="tx1"/>
                </a:solidFill>
                <a:latin typeface="Times New Roman" panose="02020603050405020304" pitchFamily="18" charset="0"/>
                <a:cs typeface="Times New Roman" panose="02020603050405020304" pitchFamily="18" charset="0"/>
              </a:rPr>
              <a:t> </a:t>
            </a:r>
            <a:r>
              <a:rPr lang="tr-TR" sz="4900" b="1" dirty="0">
                <a:latin typeface="Times New Roman" panose="02020603050405020304" pitchFamily="18" charset="0"/>
                <a:cs typeface="Times New Roman" panose="02020603050405020304" pitchFamily="18" charset="0"/>
              </a:rPr>
              <a:t/>
            </a:r>
            <a:br>
              <a:rPr lang="tr-TR" sz="4900" b="1" dirty="0">
                <a:latin typeface="Times New Roman" panose="02020603050405020304" pitchFamily="18" charset="0"/>
                <a:cs typeface="Times New Roman" panose="02020603050405020304" pitchFamily="18" charset="0"/>
              </a:rPr>
            </a:br>
            <a:endParaRPr lang="tr-TR" sz="4900" dirty="0"/>
          </a:p>
        </p:txBody>
      </p:sp>
    </p:spTree>
    <p:extLst>
      <p:ext uri="{BB962C8B-B14F-4D97-AF65-F5344CB8AC3E}">
        <p14:creationId xmlns:p14="http://schemas.microsoft.com/office/powerpoint/2010/main" val="132278513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Geçmişe bakış">
  <a:themeElements>
    <a:clrScheme name="Geçmişe bakış">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Geçmişe bakış">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eçmişe bakış">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834</TotalTime>
  <Words>653</Words>
  <Application>Microsoft Office PowerPoint</Application>
  <PresentationFormat>Geniş ekran</PresentationFormat>
  <Paragraphs>131</Paragraphs>
  <Slides>24</Slides>
  <Notes>0</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24</vt:i4>
      </vt:variant>
    </vt:vector>
  </HeadingPairs>
  <TitlesOfParts>
    <vt:vector size="31" baseType="lpstr">
      <vt:lpstr>Arial</vt:lpstr>
      <vt:lpstr>Calibri</vt:lpstr>
      <vt:lpstr>Calibri Light</vt:lpstr>
      <vt:lpstr>Mistral</vt:lpstr>
      <vt:lpstr>Times New Roman</vt:lpstr>
      <vt:lpstr>Wingdings</vt:lpstr>
      <vt:lpstr>Geçmişe bakış</vt:lpstr>
      <vt:lpstr>PowerPoint Sunusu</vt:lpstr>
      <vt:lpstr> Mahremiyet Nedir? </vt:lpstr>
      <vt:lpstr> Mahremiyet Eğitimi; </vt:lpstr>
      <vt:lpstr> Mahremiyet Eğitimi Ne Zaman Başlar? </vt:lpstr>
      <vt:lpstr>PowerPoint Sunusu</vt:lpstr>
      <vt:lpstr> Mahremiyet Eğitimi Nasıl Öğretilir? </vt:lpstr>
      <vt:lpstr> «İzin Verirsem Kabul Edilirsin Bilinci»  </vt:lpstr>
      <vt:lpstr> ”Bedenim Bana Ait” Bilinci  </vt:lpstr>
      <vt:lpstr>  «Tuvalet ve Banyoda Mahremiyet»   </vt:lpstr>
      <vt:lpstr> «Yatakların Ayrılması» </vt:lpstr>
      <vt:lpstr> «Tv ve İnternet Kullanımı» </vt:lpstr>
      <vt:lpstr>PowerPoint Sunusu</vt:lpstr>
      <vt:lpstr>PowerPoint Sunusu</vt:lpstr>
      <vt:lpstr> «Cinsellikle İlgili Sorulara CEVAP» </vt:lpstr>
      <vt:lpstr> Özel Bölgeler </vt:lpstr>
      <vt:lpstr> Özel Bölgeler </vt:lpstr>
      <vt:lpstr> İYİ DOKUNUŞ </vt:lpstr>
      <vt:lpstr> İYİ DOKUNUŞ NEDİR? </vt:lpstr>
      <vt:lpstr> ÖZEL DOKUNUŞ NEDİR? </vt:lpstr>
      <vt:lpstr> KÖTÜ DOKUNUŞ NEDİR? </vt:lpstr>
      <vt:lpstr>PowerPoint Sunusu</vt:lpstr>
      <vt:lpstr> Kötü Dokunuştan Nasıl Korunmalıyız? </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ANNE-BABA TUTUMLARI  VE ÇOCUKLAR ÜZERİNDEKİ ETKİLERİ</dc:title>
  <dc:creator>ercu</dc:creator>
  <cp:lastModifiedBy>user</cp:lastModifiedBy>
  <cp:revision>110</cp:revision>
  <dcterms:created xsi:type="dcterms:W3CDTF">2019-03-24T13:33:08Z</dcterms:created>
  <dcterms:modified xsi:type="dcterms:W3CDTF">2023-10-31T05:46:18Z</dcterms:modified>
</cp:coreProperties>
</file>